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72" r:id="rId8"/>
    <p:sldId id="275" r:id="rId9"/>
    <p:sldId id="274" r:id="rId10"/>
    <p:sldId id="273" r:id="rId11"/>
    <p:sldId id="265" r:id="rId12"/>
    <p:sldId id="266" r:id="rId13"/>
    <p:sldId id="269" r:id="rId14"/>
    <p:sldId id="267" r:id="rId15"/>
    <p:sldId id="270" r:id="rId16"/>
    <p:sldId id="277" r:id="rId17"/>
    <p:sldId id="271" r:id="rId18"/>
    <p:sldId id="278" r:id="rId19"/>
    <p:sldId id="268" r:id="rId20"/>
    <p:sldId id="260" r:id="rId21"/>
    <p:sldId id="276" r:id="rId22"/>
  </p:sldIdLst>
  <p:sldSz cx="18288000" cy="10287000"/>
  <p:notesSz cx="6858000" cy="9144000"/>
  <p:embeddedFontLst>
    <p:embeddedFont>
      <p:font typeface="Open Sauce" panose="020B0604020202020204" charset="0"/>
      <p:regular r:id="rId23"/>
    </p:embeddedFont>
    <p:embeddedFont>
      <p:font typeface="Open Sauce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le Arão" initials="IA" lastIdx="1" clrIdx="0">
    <p:extLst>
      <p:ext uri="{19B8F6BF-5375-455C-9EA6-DF929625EA0E}">
        <p15:presenceInfo xmlns:p15="http://schemas.microsoft.com/office/powerpoint/2012/main" userId="16b2ab6c2361af7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165" autoAdjust="0"/>
  </p:normalViewPr>
  <p:slideViewPr>
    <p:cSldViewPr>
      <p:cViewPr varScale="1">
        <p:scale>
          <a:sx n="62" d="100"/>
          <a:sy n="62" d="100"/>
        </p:scale>
        <p:origin x="8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jpe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jpe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jpe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6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4.jpe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0.png"/><Relationship Id="rId5" Type="http://schemas.openxmlformats.org/officeDocument/2006/relationships/image" Target="../media/image4.jpe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6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35.jpeg"/><Relationship Id="rId2" Type="http://schemas.openxmlformats.org/officeDocument/2006/relationships/image" Target="../media/image1.jpeg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4.jpeg"/><Relationship Id="rId5" Type="http://schemas.openxmlformats.org/officeDocument/2006/relationships/image" Target="../media/image4.jpe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2.png"/><Relationship Id="rId5" Type="http://schemas.openxmlformats.org/officeDocument/2006/relationships/image" Target="../media/image4.jpeg"/><Relationship Id="rId10" Type="http://schemas.openxmlformats.org/officeDocument/2006/relationships/image" Target="../media/image41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6.png"/><Relationship Id="rId5" Type="http://schemas.openxmlformats.org/officeDocument/2006/relationships/image" Target="../media/image4.jpeg"/><Relationship Id="rId10" Type="http://schemas.openxmlformats.org/officeDocument/2006/relationships/image" Target="../media/image45.png"/><Relationship Id="rId4" Type="http://schemas.openxmlformats.org/officeDocument/2006/relationships/image" Target="../media/image3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04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9527" y="-20228"/>
            <a:ext cx="18297527" cy="10327456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24935" y="8514663"/>
            <a:ext cx="12342085" cy="1436018"/>
            <a:chOff x="0" y="0"/>
            <a:chExt cx="16456113" cy="1914691"/>
          </a:xfrm>
        </p:grpSpPr>
        <p:sp>
          <p:nvSpPr>
            <p:cNvPr id="7" name="Freeform 7"/>
            <p:cNvSpPr/>
            <p:nvPr/>
          </p:nvSpPr>
          <p:spPr>
            <a:xfrm>
              <a:off x="5099364" y="917570"/>
              <a:ext cx="6218342" cy="825044"/>
            </a:xfrm>
            <a:custGeom>
              <a:avLst/>
              <a:gdLst/>
              <a:ahLst/>
              <a:cxnLst/>
              <a:rect l="l" t="t" r="r" b="b"/>
              <a:pathLst>
                <a:path w="6218342" h="825044">
                  <a:moveTo>
                    <a:pt x="0" y="0"/>
                  </a:moveTo>
                  <a:lnTo>
                    <a:pt x="6218342" y="0"/>
                  </a:lnTo>
                  <a:lnTo>
                    <a:pt x="6218342" y="825045"/>
                  </a:lnTo>
                  <a:lnTo>
                    <a:pt x="0" y="82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590161" y="517362"/>
              <a:ext cx="4865952" cy="987383"/>
            </a:xfrm>
            <a:custGeom>
              <a:avLst/>
              <a:gdLst/>
              <a:ahLst/>
              <a:cxnLst/>
              <a:rect l="l" t="t" r="r" b="b"/>
              <a:pathLst>
                <a:path w="4865952" h="987383">
                  <a:moveTo>
                    <a:pt x="0" y="0"/>
                  </a:moveTo>
                  <a:lnTo>
                    <a:pt x="4865952" y="0"/>
                  </a:lnTo>
                  <a:lnTo>
                    <a:pt x="4865952" y="987383"/>
                  </a:lnTo>
                  <a:lnTo>
                    <a:pt x="0" y="98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13032" y="395275"/>
              <a:ext cx="1245175" cy="1231556"/>
            </a:xfrm>
            <a:custGeom>
              <a:avLst/>
              <a:gdLst/>
              <a:ahLst/>
              <a:cxnLst/>
              <a:rect l="l" t="t" r="r" b="b"/>
              <a:pathLst>
                <a:path w="1245175" h="1231556">
                  <a:moveTo>
                    <a:pt x="0" y="0"/>
                  </a:moveTo>
                  <a:lnTo>
                    <a:pt x="1245175" y="0"/>
                  </a:lnTo>
                  <a:lnTo>
                    <a:pt x="1245175" y="1231556"/>
                  </a:lnTo>
                  <a:lnTo>
                    <a:pt x="0" y="1231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395275"/>
              <a:ext cx="2762573" cy="1519415"/>
            </a:xfrm>
            <a:custGeom>
              <a:avLst/>
              <a:gdLst/>
              <a:ahLst/>
              <a:cxnLst/>
              <a:rect l="l" t="t" r="r" b="b"/>
              <a:pathLst>
                <a:path w="2762573" h="1519415">
                  <a:moveTo>
                    <a:pt x="0" y="0"/>
                  </a:moveTo>
                  <a:lnTo>
                    <a:pt x="2762573" y="0"/>
                  </a:lnTo>
                  <a:lnTo>
                    <a:pt x="2762573" y="1519416"/>
                  </a:lnTo>
                  <a:lnTo>
                    <a:pt x="0" y="1519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46" y="-19050"/>
              <a:ext cx="1152240" cy="161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725" b="1" spc="8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99364" y="-19050"/>
              <a:ext cx="108545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85027" y="-19050"/>
              <a:ext cx="90118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2320980" y="4612052"/>
            <a:ext cx="1421442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importância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do SELO de EXCELÊNCIA OURO da           ANDEST do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Brasil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UNIARAGUAIA: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Trajetória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Excelência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978392" y="6871364"/>
            <a:ext cx="7605888" cy="597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00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Profª Dra. Isabelle Rocha Arão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C942AE8-D1A8-49A0-A5B2-BF0958C5E96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2" b="32568"/>
          <a:stretch/>
        </p:blipFill>
        <p:spPr>
          <a:xfrm>
            <a:off x="3148749" y="80554"/>
            <a:ext cx="11980973" cy="43071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3896877" y="1522748"/>
            <a:ext cx="8520857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ISABELLE ROCHA ARÃO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14400" y="2515040"/>
            <a:ext cx="15800690" cy="6987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Doutora em Psicologia (PUC-GO).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Mestra em Ciências Ambientais e Saúde (PUC-GO).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Especialista em: Docência Universitária, Ergonomia, Fisioterapia do Trabalho, Engenharia de Segurança do Trabalho e Metodologias Ativas e Ensino </a:t>
            </a:r>
            <a:r>
              <a:rPr lang="pt-BR" altLang="pt-BR" sz="2200" dirty="0" err="1">
                <a:solidFill>
                  <a:srgbClr val="0F4164"/>
                </a:solidFill>
                <a:latin typeface="Open Sauce"/>
              </a:rPr>
              <a:t>On</a:t>
            </a: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 </a:t>
            </a:r>
            <a:r>
              <a:rPr lang="pt-BR" altLang="pt-BR" sz="2200" dirty="0" err="1">
                <a:solidFill>
                  <a:srgbClr val="0F4164"/>
                </a:solidFill>
                <a:latin typeface="Open Sauce"/>
              </a:rPr>
              <a:t>Line</a:t>
            </a: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Graduada em Fisioterapia e Engenharia de Produção.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Graduanda em Psicologia (7º período).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Exercício da docência desde 2006. Cursos de pós graduação em Engenharia de Segurança do Trabalho e em Medicina do Trabalho.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Cursos de graduação em Engenharia Civil, Engenharia Ambiental e Sanitária, Administração, Ciências Contábeis, Arquitetura, Gastronomia e Fisioterapia.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Coordenadora do curso de pós-graduação em Engenharia de Segurança do Trabalho da UniAraguaia (desde 2016).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pt-BR" altLang="pt-BR" sz="2200" dirty="0">
              <a:solidFill>
                <a:srgbClr val="0F4164"/>
              </a:solidFill>
              <a:latin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pt-BR" sz="2200" dirty="0">
                <a:solidFill>
                  <a:srgbClr val="0F4164"/>
                </a:solidFill>
                <a:latin typeface="Open Sauce"/>
              </a:rPr>
              <a:t>Ergonomista sênior certificada pela ABERGO – Associação Brasileira de Ergonomia e Fatores Humanos.</a:t>
            </a:r>
          </a:p>
          <a:p>
            <a:pPr algn="just">
              <a:lnSpc>
                <a:spcPts val="5100"/>
              </a:lnSpc>
            </a:pPr>
            <a:endParaRPr lang="en-US" sz="22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1C926721-13B4-4932-BCDE-6E1FA0A518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1" name="Imagem 3">
            <a:extLst>
              <a:ext uri="{FF2B5EF4-FFF2-40B4-BE49-F238E27FC236}">
                <a16:creationId xmlns:a16="http://schemas.microsoft.com/office/drawing/2014/main" id="{1BA3530F-1FF5-4ED0-98E1-D40B5D3C1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2">
            <a:extLst>
              <a:ext uri="{FF2B5EF4-FFF2-40B4-BE49-F238E27FC236}">
                <a16:creationId xmlns:a16="http://schemas.microsoft.com/office/drawing/2014/main" id="{CBCC70D1-DBD5-45CC-AA41-24BC0B8A2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9" t="12201" r="35039" b="17799"/>
          <a:stretch>
            <a:fillRect/>
          </a:stretch>
        </p:blipFill>
        <p:spPr bwMode="auto">
          <a:xfrm>
            <a:off x="15573884" y="261573"/>
            <a:ext cx="2225630" cy="3177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64043" y="2086218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CENÁRIO ATUAL DA SEGURANÇA E SAÚDE NO TRABALHO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3655" y="5803574"/>
            <a:ext cx="15800690" cy="1704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3600" dirty="0">
                <a:solidFill>
                  <a:srgbClr val="0F4164"/>
                </a:solidFill>
                <a:latin typeface="Open Sauce"/>
              </a:rPr>
              <a:t>Desafios regulatórios, Transformação Digital e a Necessidade de Rigor Acadêmico</a:t>
            </a:r>
          </a:p>
          <a:p>
            <a:pPr algn="ctr">
              <a:lnSpc>
                <a:spcPts val="5100"/>
              </a:lnSpc>
            </a:pP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852EBFA6-736A-4E3C-8524-44BE17C93A8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1026" name="Imagem 3">
            <a:extLst>
              <a:ext uri="{FF2B5EF4-FFF2-40B4-BE49-F238E27FC236}">
                <a16:creationId xmlns:a16="http://schemas.microsoft.com/office/drawing/2014/main" id="{DF977E3E-0F33-4420-B94E-4FB9E305E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" descr="blob:https://gemini.google.com/aa69cfb8-d6dd-4049-bee4-ec1df406a7ea">
            <a:extLst>
              <a:ext uri="{FF2B5EF4-FFF2-40B4-BE49-F238E27FC236}">
                <a16:creationId xmlns:a16="http://schemas.microsoft.com/office/drawing/2014/main" id="{F5DD91AB-C1B8-4FE5-8C43-A09FAE135A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0EF3BC72-F06A-4BB3-B00F-34F8ECF6B5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167" t="42184" r="20000" b="52500"/>
          <a:stretch/>
        </p:blipFill>
        <p:spPr>
          <a:xfrm>
            <a:off x="1421538" y="4226071"/>
            <a:ext cx="15486809" cy="113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0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CENÁRIO ATUAL DA SEGURANÇA E SAÚDE NO TRABALHO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Exigências do Mercado Moderno 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674671" y="3338401"/>
            <a:ext cx="9323556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b="1" dirty="0">
                <a:solidFill>
                  <a:srgbClr val="0F4164"/>
                </a:solidFill>
                <a:latin typeface="Open Sauce"/>
              </a:rPr>
              <a:t>Atualização Normativa: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Constante </a:t>
            </a:r>
            <a:r>
              <a:rPr lang="pt-BR" sz="2600" b="1" dirty="0">
                <a:solidFill>
                  <a:srgbClr val="0F4164"/>
                </a:solidFill>
                <a:latin typeface="Open Sauce"/>
              </a:rPr>
              <a:t>revisão das </a:t>
            </a:r>
            <a:r>
              <a:rPr lang="pt-BR" sz="2600" b="1" dirty="0" err="1">
                <a:solidFill>
                  <a:srgbClr val="0F4164"/>
                </a:solidFill>
                <a:latin typeface="Open Sauce"/>
              </a:rPr>
              <a:t>NRs</a:t>
            </a:r>
            <a:r>
              <a:rPr lang="pt-BR" sz="2600" b="1" dirty="0">
                <a:solidFill>
                  <a:srgbClr val="0F4164"/>
                </a:solidFill>
                <a:latin typeface="Open Sauce"/>
              </a:rPr>
              <a:t>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e integração obrigatória com a plataforma </a:t>
            </a:r>
            <a:r>
              <a:rPr lang="pt-BR" sz="2600" dirty="0" err="1">
                <a:solidFill>
                  <a:srgbClr val="0F4164"/>
                </a:solidFill>
                <a:latin typeface="Open Sauce"/>
              </a:rPr>
              <a:t>eSocial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b="1" dirty="0">
                <a:solidFill>
                  <a:srgbClr val="0F4164"/>
                </a:solidFill>
                <a:latin typeface="Open Sauce"/>
              </a:rPr>
              <a:t>Gerenciamento de Riscos: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Transição do mero cumprimento burocrático para a </a:t>
            </a:r>
            <a:r>
              <a:rPr lang="pt-BR" sz="2600" b="1" dirty="0">
                <a:solidFill>
                  <a:srgbClr val="0F4164"/>
                </a:solidFill>
                <a:latin typeface="Open Sauce"/>
              </a:rPr>
              <a:t>cultura de PGR e GRO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b="1" dirty="0">
                <a:solidFill>
                  <a:srgbClr val="0F4164"/>
                </a:solidFill>
                <a:latin typeface="Open Sauce"/>
              </a:rPr>
              <a:t>Responsabilidade Técnica: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Demanda por profissionais com alta capacidade pericial e visão preventiva. 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b="1" dirty="0">
                <a:solidFill>
                  <a:srgbClr val="0F4164"/>
                </a:solidFill>
                <a:latin typeface="Open Sauce"/>
              </a:rPr>
              <a:t>Qualidade do Ensino: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Necessidade de </a:t>
            </a:r>
            <a:r>
              <a:rPr lang="pt-BR" sz="2600" b="1" dirty="0">
                <a:solidFill>
                  <a:srgbClr val="0F4164"/>
                </a:solidFill>
                <a:latin typeface="Open Sauce"/>
              </a:rPr>
              <a:t>combater a precarização </a:t>
            </a:r>
            <a:r>
              <a:rPr lang="pt-BR" sz="2600" dirty="0">
                <a:solidFill>
                  <a:srgbClr val="0F4164"/>
                </a:solidFill>
                <a:latin typeface="Open Sauce"/>
              </a:rPr>
              <a:t>do ensino técnico e de pós-graduação.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801FA25-F1AB-4E9A-A404-D04DB8DAAED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750" t="27055" r="44927" b="37407"/>
          <a:stretch/>
        </p:blipFill>
        <p:spPr>
          <a:xfrm>
            <a:off x="9998227" y="3291531"/>
            <a:ext cx="6168425" cy="3936567"/>
          </a:xfrm>
          <a:prstGeom prst="rect">
            <a:avLst/>
          </a:prstGeom>
        </p:spPr>
      </p:pic>
      <p:pic>
        <p:nvPicPr>
          <p:cNvPr id="30" name="Imagem 6">
            <a:extLst>
              <a:ext uri="{FF2B5EF4-FFF2-40B4-BE49-F238E27FC236}">
                <a16:creationId xmlns:a16="http://schemas.microsoft.com/office/drawing/2014/main" id="{822ABA04-382D-4C61-BA6A-48D3A4AD7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4" t="25575" r="39993" b="38371"/>
          <a:stretch>
            <a:fillRect/>
          </a:stretch>
        </p:blipFill>
        <p:spPr bwMode="auto">
          <a:xfrm>
            <a:off x="15026705" y="6074108"/>
            <a:ext cx="2881313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Elipse 30">
            <a:extLst>
              <a:ext uri="{FF2B5EF4-FFF2-40B4-BE49-F238E27FC236}">
                <a16:creationId xmlns:a16="http://schemas.microsoft.com/office/drawing/2014/main" id="{B3A004EA-170A-40BD-9583-3FB6F8C6D70C}"/>
              </a:ext>
            </a:extLst>
          </p:cNvPr>
          <p:cNvSpPr/>
          <p:nvPr/>
        </p:nvSpPr>
        <p:spPr>
          <a:xfrm>
            <a:off x="16671070" y="6210301"/>
            <a:ext cx="920248" cy="730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C7FDF78A-82F3-47A0-9FD0-DFB0A0597BCF}"/>
              </a:ext>
            </a:extLst>
          </p:cNvPr>
          <p:cNvSpPr/>
          <p:nvPr/>
        </p:nvSpPr>
        <p:spPr>
          <a:xfrm>
            <a:off x="15531122" y="6472238"/>
            <a:ext cx="635530" cy="576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0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RIGOR DO SELO OURO ANDEST DO BRASIL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O Selo de Excelência ANDEST do Brasil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807810" y="3263043"/>
            <a:ext cx="8717190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pt-BR" sz="3200" dirty="0">
                <a:solidFill>
                  <a:srgbClr val="0F4164"/>
                </a:solidFill>
                <a:latin typeface="Open Sauce"/>
              </a:rPr>
              <a:t>A categoria Ouro atesta que o curso atende a critérios de qualidade pedagógica, infraestrutura e corpo docente.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sz="3200" dirty="0">
              <a:solidFill>
                <a:srgbClr val="0F4164"/>
              </a:solidFill>
              <a:latin typeface="Open Sauce"/>
              <a:sym typeface="Open Sauce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sz="3200" dirty="0">
                <a:solidFill>
                  <a:srgbClr val="0F4164"/>
                </a:solidFill>
                <a:latin typeface="Open Sauce"/>
                <a:sym typeface="Open Sauce"/>
              </a:rPr>
              <a:t>A avaliação voluntária consolida a </a:t>
            </a:r>
            <a:r>
              <a:rPr lang="pt-BR" sz="3200" dirty="0" err="1">
                <a:solidFill>
                  <a:srgbClr val="0F4164"/>
                </a:solidFill>
                <a:latin typeface="Open Sauce"/>
                <a:sym typeface="Open Sauce"/>
              </a:rPr>
              <a:t>Uniaraguaia</a:t>
            </a:r>
            <a:r>
              <a:rPr lang="pt-BR" sz="3200" dirty="0">
                <a:solidFill>
                  <a:srgbClr val="0F4164"/>
                </a:solidFill>
                <a:latin typeface="Open Sauce"/>
                <a:sym typeface="Open Sauce"/>
              </a:rPr>
              <a:t> como referência nacional e garante atribuições plenas de excelência aos nossos egressos junto ao CREA e CAU.</a:t>
            </a:r>
            <a:endParaRPr lang="en-US" sz="32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38B6E74-EC35-4192-B4FF-EBA9CB2DA2B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275" t="18148" r="51817" b="35519"/>
          <a:stretch/>
        </p:blipFill>
        <p:spPr>
          <a:xfrm>
            <a:off x="10902898" y="3325360"/>
            <a:ext cx="3092150" cy="476622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2E123B-26E2-4DAB-99CF-D1B5E4C4817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0985" t="10119" r="52206" b="35520"/>
          <a:stretch/>
        </p:blipFill>
        <p:spPr>
          <a:xfrm>
            <a:off x="14326951" y="3674003"/>
            <a:ext cx="2731087" cy="4968472"/>
          </a:xfrm>
          <a:prstGeom prst="rect">
            <a:avLst/>
          </a:prstGeom>
        </p:spPr>
      </p:pic>
      <p:pic>
        <p:nvPicPr>
          <p:cNvPr id="24" name="Imagem 1">
            <a:extLst>
              <a:ext uri="{FF2B5EF4-FFF2-40B4-BE49-F238E27FC236}">
                <a16:creationId xmlns:a16="http://schemas.microsoft.com/office/drawing/2014/main" id="{266D7A7C-3A87-4297-8873-3110A4E21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9" t="21449" r="35825" b="26199"/>
          <a:stretch>
            <a:fillRect/>
          </a:stretch>
        </p:blipFill>
        <p:spPr bwMode="auto">
          <a:xfrm>
            <a:off x="3943993" y="7238203"/>
            <a:ext cx="2821005" cy="285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679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PILARES DA FORMAÇÃO NA UNIARAGUAIA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O Selo de Excelência ANDEST do Brasil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1524000" y="2876051"/>
            <a:ext cx="2787291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  <a:sym typeface="Open Sauce"/>
              </a:rPr>
              <a:t>Corpo Docente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72B5C00B-3D29-4480-AE48-F57B3D68FA9B}"/>
              </a:ext>
            </a:extLst>
          </p:cNvPr>
          <p:cNvSpPr txBox="1"/>
          <p:nvPr/>
        </p:nvSpPr>
        <p:spPr>
          <a:xfrm>
            <a:off x="7136132" y="3808971"/>
            <a:ext cx="2787291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  <a:sym typeface="Open Sauce"/>
              </a:rPr>
              <a:t>Tecnologia e Prática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1CEF95A0-32D9-4A3F-8BE7-9B3371A58534}"/>
              </a:ext>
            </a:extLst>
          </p:cNvPr>
          <p:cNvSpPr txBox="1"/>
          <p:nvPr/>
        </p:nvSpPr>
        <p:spPr>
          <a:xfrm>
            <a:off x="14137475" y="2907162"/>
            <a:ext cx="2787291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t-BR" sz="2600" dirty="0">
              <a:solidFill>
                <a:srgbClr val="0F4164"/>
              </a:solidFill>
              <a:latin typeface="Open Sauce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  <a:sym typeface="Open Sauce"/>
              </a:rPr>
              <a:t>Pesquisa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BA68C12-35B9-429B-AFA8-00BAEBB5B2A7}"/>
              </a:ext>
            </a:extLst>
          </p:cNvPr>
          <p:cNvSpPr/>
          <p:nvPr/>
        </p:nvSpPr>
        <p:spPr>
          <a:xfrm>
            <a:off x="578796" y="3890594"/>
            <a:ext cx="4873824" cy="4212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Mestres, Doutores e Peritos com sólida atuação em consultoria, auditoria e gestão de riscos em SST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Experiência em “chão de obra” e “chão de fábrica”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F80FA37-8123-4E0D-9B1F-FB9DF6A4631B}"/>
              </a:ext>
            </a:extLst>
          </p:cNvPr>
          <p:cNvSpPr/>
          <p:nvPr/>
        </p:nvSpPr>
        <p:spPr>
          <a:xfrm>
            <a:off x="12226806" y="3965053"/>
            <a:ext cx="5791200" cy="4212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Relato de Experiência como modalidade de Trabalho de Conclusão de Curso (TCC)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Apresentações em Eventos Científicos nacionais e internacionais; Publicações em periódicos validados pela CAPES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A57D9BD-4EDA-4970-8089-6FF7B3C60750}"/>
              </a:ext>
            </a:extLst>
          </p:cNvPr>
          <p:cNvSpPr/>
          <p:nvPr/>
        </p:nvSpPr>
        <p:spPr>
          <a:xfrm>
            <a:off x="6263279" y="5524929"/>
            <a:ext cx="5079732" cy="3067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Aulas ao vivo (síncronas), práticas presenciais e Visitas Técnicas em empresas parceiras</a:t>
            </a:r>
          </a:p>
        </p:txBody>
      </p:sp>
    </p:spTree>
    <p:extLst>
      <p:ext uri="{BB962C8B-B14F-4D97-AF65-F5344CB8AC3E}">
        <p14:creationId xmlns:p14="http://schemas.microsoft.com/office/powerpoint/2010/main" val="2716520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PILARES DA FORMAÇÃO NA UNIARAGUAIA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Corpo Docente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m 3">
            <a:extLst>
              <a:ext uri="{FF2B5EF4-FFF2-40B4-BE49-F238E27FC236}">
                <a16:creationId xmlns:a16="http://schemas.microsoft.com/office/drawing/2014/main" id="{6CD24301-71EE-4266-A359-146C43307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8" t="24802" r="32118" b="11079"/>
          <a:stretch>
            <a:fillRect/>
          </a:stretch>
        </p:blipFill>
        <p:spPr bwMode="auto">
          <a:xfrm>
            <a:off x="564624" y="4273406"/>
            <a:ext cx="2520950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m 3">
            <a:extLst>
              <a:ext uri="{FF2B5EF4-FFF2-40B4-BE49-F238E27FC236}">
                <a16:creationId xmlns:a16="http://schemas.microsoft.com/office/drawing/2014/main" id="{F1C34353-3C1C-428E-A8F5-9D5085CF5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9" t="17801" r="35037" b="13602"/>
          <a:stretch>
            <a:fillRect/>
          </a:stretch>
        </p:blipFill>
        <p:spPr bwMode="auto">
          <a:xfrm>
            <a:off x="8053374" y="3734099"/>
            <a:ext cx="2300288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m 3">
            <a:extLst>
              <a:ext uri="{FF2B5EF4-FFF2-40B4-BE49-F238E27FC236}">
                <a16:creationId xmlns:a16="http://schemas.microsoft.com/office/drawing/2014/main" id="{AC9F52E4-426F-4BD4-A7B5-CB28550F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8" t="31343" r="41232" b="33832"/>
          <a:stretch>
            <a:fillRect/>
          </a:stretch>
        </p:blipFill>
        <p:spPr bwMode="auto">
          <a:xfrm>
            <a:off x="11783380" y="5881887"/>
            <a:ext cx="2447925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nda 34">
            <a:extLst>
              <a:ext uri="{FF2B5EF4-FFF2-40B4-BE49-F238E27FC236}">
                <a16:creationId xmlns:a16="http://schemas.microsoft.com/office/drawing/2014/main" id="{EF276CA4-F991-4216-87AE-46E7A1CA2803}"/>
              </a:ext>
            </a:extLst>
          </p:cNvPr>
          <p:cNvSpPr/>
          <p:nvPr/>
        </p:nvSpPr>
        <p:spPr>
          <a:xfrm>
            <a:off x="7849574" y="6275931"/>
            <a:ext cx="2686050" cy="1220787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Proteção e Preservação do Meio Ambiente</a:t>
            </a:r>
          </a:p>
        </p:txBody>
      </p:sp>
      <p:sp>
        <p:nvSpPr>
          <p:cNvPr id="36" name="Onda 35">
            <a:extLst>
              <a:ext uri="{FF2B5EF4-FFF2-40B4-BE49-F238E27FC236}">
                <a16:creationId xmlns:a16="http://schemas.microsoft.com/office/drawing/2014/main" id="{B26392E2-7870-4E0A-B037-3783BF5D2D54}"/>
              </a:ext>
            </a:extLst>
          </p:cNvPr>
          <p:cNvSpPr/>
          <p:nvPr/>
        </p:nvSpPr>
        <p:spPr>
          <a:xfrm>
            <a:off x="12267567" y="7475737"/>
            <a:ext cx="2519363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Administração aplicada</a:t>
            </a:r>
          </a:p>
        </p:txBody>
      </p:sp>
      <p:sp>
        <p:nvSpPr>
          <p:cNvPr id="40" name="Onda 39">
            <a:extLst>
              <a:ext uri="{FF2B5EF4-FFF2-40B4-BE49-F238E27FC236}">
                <a16:creationId xmlns:a16="http://schemas.microsoft.com/office/drawing/2014/main" id="{B1D8C80E-B189-47E6-930A-C702835F5718}"/>
              </a:ext>
            </a:extLst>
          </p:cNvPr>
          <p:cNvSpPr/>
          <p:nvPr/>
        </p:nvSpPr>
        <p:spPr>
          <a:xfrm>
            <a:off x="455927" y="6407078"/>
            <a:ext cx="2686050" cy="1220787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Gerência de Riscos</a:t>
            </a:r>
          </a:p>
        </p:txBody>
      </p:sp>
      <p:pic>
        <p:nvPicPr>
          <p:cNvPr id="41" name="Imagem 5">
            <a:extLst>
              <a:ext uri="{FF2B5EF4-FFF2-40B4-BE49-F238E27FC236}">
                <a16:creationId xmlns:a16="http://schemas.microsoft.com/office/drawing/2014/main" id="{B41EC034-0B74-4F4A-899D-ED44D5AF2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t="45799" r="53937" b="13602"/>
          <a:stretch>
            <a:fillRect/>
          </a:stretch>
        </p:blipFill>
        <p:spPr bwMode="auto">
          <a:xfrm>
            <a:off x="12052533" y="2600325"/>
            <a:ext cx="1754187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Onda 42">
            <a:extLst>
              <a:ext uri="{FF2B5EF4-FFF2-40B4-BE49-F238E27FC236}">
                <a16:creationId xmlns:a16="http://schemas.microsoft.com/office/drawing/2014/main" id="{3AFB538E-827B-4C34-B1B9-E8FBFBDF8C37}"/>
              </a:ext>
            </a:extLst>
          </p:cNvPr>
          <p:cNvSpPr/>
          <p:nvPr/>
        </p:nvSpPr>
        <p:spPr>
          <a:xfrm>
            <a:off x="11588812" y="4577940"/>
            <a:ext cx="2520950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Higiene do Trabalho – agentes químicos</a:t>
            </a:r>
          </a:p>
        </p:txBody>
      </p:sp>
      <p:pic>
        <p:nvPicPr>
          <p:cNvPr id="44" name="Imagem 1">
            <a:extLst>
              <a:ext uri="{FF2B5EF4-FFF2-40B4-BE49-F238E27FC236}">
                <a16:creationId xmlns:a16="http://schemas.microsoft.com/office/drawing/2014/main" id="{2A61156C-1FFF-4F10-9350-CB058AB3F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6" t="17130" r="32899" b="33148"/>
          <a:stretch>
            <a:fillRect/>
          </a:stretch>
        </p:blipFill>
        <p:spPr bwMode="auto">
          <a:xfrm>
            <a:off x="4328723" y="2714840"/>
            <a:ext cx="1993900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nda 41">
            <a:extLst>
              <a:ext uri="{FF2B5EF4-FFF2-40B4-BE49-F238E27FC236}">
                <a16:creationId xmlns:a16="http://schemas.microsoft.com/office/drawing/2014/main" id="{5A268111-5C67-4A39-9F36-16C5CDA556DB}"/>
              </a:ext>
            </a:extLst>
          </p:cNvPr>
          <p:cNvSpPr/>
          <p:nvPr/>
        </p:nvSpPr>
        <p:spPr>
          <a:xfrm>
            <a:off x="3989460" y="5018535"/>
            <a:ext cx="2520950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PCRMEI - Elétrica</a:t>
            </a:r>
          </a:p>
        </p:txBody>
      </p:sp>
      <p:pic>
        <p:nvPicPr>
          <p:cNvPr id="47" name="Imagem 1">
            <a:extLst>
              <a:ext uri="{FF2B5EF4-FFF2-40B4-BE49-F238E27FC236}">
                <a16:creationId xmlns:a16="http://schemas.microsoft.com/office/drawing/2014/main" id="{6AD363B3-90EB-4BE0-8FCE-651B57665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40199" r="55511" b="17801"/>
          <a:stretch>
            <a:fillRect/>
          </a:stretch>
        </p:blipFill>
        <p:spPr bwMode="auto">
          <a:xfrm>
            <a:off x="15445828" y="3701505"/>
            <a:ext cx="1840030" cy="249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m 2">
            <a:extLst>
              <a:ext uri="{FF2B5EF4-FFF2-40B4-BE49-F238E27FC236}">
                <a16:creationId xmlns:a16="http://schemas.microsoft.com/office/drawing/2014/main" id="{42F4CACA-CD88-4C46-A39D-7278D34B3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2" t="38799" r="39761" b="26201"/>
          <a:stretch>
            <a:fillRect/>
          </a:stretch>
        </p:blipFill>
        <p:spPr bwMode="auto">
          <a:xfrm>
            <a:off x="5143341" y="6417427"/>
            <a:ext cx="1952625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Onda 45">
            <a:extLst>
              <a:ext uri="{FF2B5EF4-FFF2-40B4-BE49-F238E27FC236}">
                <a16:creationId xmlns:a16="http://schemas.microsoft.com/office/drawing/2014/main" id="{D73DC136-568C-468B-82B7-F6BCFFB13E29}"/>
              </a:ext>
            </a:extLst>
          </p:cNvPr>
          <p:cNvSpPr/>
          <p:nvPr/>
        </p:nvSpPr>
        <p:spPr>
          <a:xfrm>
            <a:off x="15070367" y="5895405"/>
            <a:ext cx="2520950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Psicologia </a:t>
            </a:r>
          </a:p>
        </p:txBody>
      </p:sp>
      <p:sp>
        <p:nvSpPr>
          <p:cNvPr id="45" name="Onda 44">
            <a:extLst>
              <a:ext uri="{FF2B5EF4-FFF2-40B4-BE49-F238E27FC236}">
                <a16:creationId xmlns:a16="http://schemas.microsoft.com/office/drawing/2014/main" id="{F8EAE550-F952-4B64-B9BC-8A79A0FEE12F}"/>
              </a:ext>
            </a:extLst>
          </p:cNvPr>
          <p:cNvSpPr/>
          <p:nvPr/>
        </p:nvSpPr>
        <p:spPr>
          <a:xfrm>
            <a:off x="4825072" y="8347338"/>
            <a:ext cx="2520950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Perícia</a:t>
            </a:r>
          </a:p>
        </p:txBody>
      </p:sp>
    </p:spTree>
    <p:extLst>
      <p:ext uri="{BB962C8B-B14F-4D97-AF65-F5344CB8AC3E}">
        <p14:creationId xmlns:p14="http://schemas.microsoft.com/office/powerpoint/2010/main" val="3191282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PILARES DA FORMAÇÃO NA UNIARAGUAIA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Corpo Docente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3">
            <a:extLst>
              <a:ext uri="{FF2B5EF4-FFF2-40B4-BE49-F238E27FC236}">
                <a16:creationId xmlns:a16="http://schemas.microsoft.com/office/drawing/2014/main" id="{7EE39DB4-A8C1-4A9F-95DE-BF576B10C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17799" r="34024" b="36000"/>
          <a:stretch>
            <a:fillRect/>
          </a:stretch>
        </p:blipFill>
        <p:spPr bwMode="auto">
          <a:xfrm>
            <a:off x="12663556" y="5465726"/>
            <a:ext cx="275748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Onda 49">
            <a:extLst>
              <a:ext uri="{FF2B5EF4-FFF2-40B4-BE49-F238E27FC236}">
                <a16:creationId xmlns:a16="http://schemas.microsoft.com/office/drawing/2014/main" id="{F1E9ACBE-EB2A-427B-97EB-31046FC8B892}"/>
              </a:ext>
            </a:extLst>
          </p:cNvPr>
          <p:cNvSpPr/>
          <p:nvPr/>
        </p:nvSpPr>
        <p:spPr>
          <a:xfrm>
            <a:off x="12720817" y="7204793"/>
            <a:ext cx="2566987" cy="155892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Legislação, Regulamentos e Normas Técnicas</a:t>
            </a:r>
          </a:p>
        </p:txBody>
      </p:sp>
      <p:pic>
        <p:nvPicPr>
          <p:cNvPr id="52" name="Imagem 1">
            <a:extLst>
              <a:ext uri="{FF2B5EF4-FFF2-40B4-BE49-F238E27FC236}">
                <a16:creationId xmlns:a16="http://schemas.microsoft.com/office/drawing/2014/main" id="{0828DC84-8DA1-4DCC-9696-3AA4306F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3" t="23399" r="33629" b="13602"/>
          <a:stretch>
            <a:fillRect/>
          </a:stretch>
        </p:blipFill>
        <p:spPr bwMode="auto">
          <a:xfrm>
            <a:off x="9141865" y="3701869"/>
            <a:ext cx="2429171" cy="261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2">
            <a:extLst>
              <a:ext uri="{FF2B5EF4-FFF2-40B4-BE49-F238E27FC236}">
                <a16:creationId xmlns:a16="http://schemas.microsoft.com/office/drawing/2014/main" id="{71A57612-5693-4D01-A4B3-F3E57D98C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9" t="12201" r="35039" b="17799"/>
          <a:stretch>
            <a:fillRect/>
          </a:stretch>
        </p:blipFill>
        <p:spPr bwMode="auto">
          <a:xfrm>
            <a:off x="2936914" y="3390900"/>
            <a:ext cx="2225630" cy="3177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Onda 55">
            <a:extLst>
              <a:ext uri="{FF2B5EF4-FFF2-40B4-BE49-F238E27FC236}">
                <a16:creationId xmlns:a16="http://schemas.microsoft.com/office/drawing/2014/main" id="{0911615C-46DC-438B-88F4-0BB1A65DC937}"/>
              </a:ext>
            </a:extLst>
          </p:cNvPr>
          <p:cNvSpPr/>
          <p:nvPr/>
        </p:nvSpPr>
        <p:spPr>
          <a:xfrm>
            <a:off x="2787689" y="6291830"/>
            <a:ext cx="2519362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Ergonomia</a:t>
            </a:r>
          </a:p>
        </p:txBody>
      </p:sp>
      <p:pic>
        <p:nvPicPr>
          <p:cNvPr id="58" name="Imagem 1">
            <a:extLst>
              <a:ext uri="{FF2B5EF4-FFF2-40B4-BE49-F238E27FC236}">
                <a16:creationId xmlns:a16="http://schemas.microsoft.com/office/drawing/2014/main" id="{40FE1F24-4F2B-4A05-B8C0-791956AF1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4" t="25772" r="33463" b="12315"/>
          <a:stretch>
            <a:fillRect/>
          </a:stretch>
        </p:blipFill>
        <p:spPr bwMode="auto">
          <a:xfrm>
            <a:off x="6131982" y="5381656"/>
            <a:ext cx="21463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Onda 50">
            <a:extLst>
              <a:ext uri="{FF2B5EF4-FFF2-40B4-BE49-F238E27FC236}">
                <a16:creationId xmlns:a16="http://schemas.microsoft.com/office/drawing/2014/main" id="{407CA73C-1E9E-4ADC-A84E-FA61D69E0A0C}"/>
              </a:ext>
            </a:extLst>
          </p:cNvPr>
          <p:cNvSpPr/>
          <p:nvPr/>
        </p:nvSpPr>
        <p:spPr>
          <a:xfrm>
            <a:off x="9037118" y="6061293"/>
            <a:ext cx="2519362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O ambiente e as doenças do trabalho</a:t>
            </a:r>
          </a:p>
        </p:txBody>
      </p:sp>
      <p:sp>
        <p:nvSpPr>
          <p:cNvPr id="57" name="Onda 56">
            <a:extLst>
              <a:ext uri="{FF2B5EF4-FFF2-40B4-BE49-F238E27FC236}">
                <a16:creationId xmlns:a16="http://schemas.microsoft.com/office/drawing/2014/main" id="{44A704C7-32BB-447B-9A57-65A3AB9D58A7}"/>
              </a:ext>
            </a:extLst>
          </p:cNvPr>
          <p:cNvSpPr/>
          <p:nvPr/>
        </p:nvSpPr>
        <p:spPr>
          <a:xfrm>
            <a:off x="5870062" y="7457724"/>
            <a:ext cx="2519363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Introdução à EST</a:t>
            </a:r>
          </a:p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Gerência de Riscos</a:t>
            </a:r>
          </a:p>
        </p:txBody>
      </p:sp>
      <p:pic>
        <p:nvPicPr>
          <p:cNvPr id="59" name="Imagem 2">
            <a:extLst>
              <a:ext uri="{FF2B5EF4-FFF2-40B4-BE49-F238E27FC236}">
                <a16:creationId xmlns:a16="http://schemas.microsoft.com/office/drawing/2014/main" id="{3CA89671-BC7F-4DF1-B725-EDCA7EAE4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22002" r="38188" b="17799"/>
          <a:stretch>
            <a:fillRect/>
          </a:stretch>
        </p:blipFill>
        <p:spPr bwMode="auto">
          <a:xfrm>
            <a:off x="482653" y="2251738"/>
            <a:ext cx="211772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Onda 59">
            <a:extLst>
              <a:ext uri="{FF2B5EF4-FFF2-40B4-BE49-F238E27FC236}">
                <a16:creationId xmlns:a16="http://schemas.microsoft.com/office/drawing/2014/main" id="{3B695AEF-B9BF-468D-92FC-854E6C027C4D}"/>
              </a:ext>
            </a:extLst>
          </p:cNvPr>
          <p:cNvSpPr/>
          <p:nvPr/>
        </p:nvSpPr>
        <p:spPr>
          <a:xfrm>
            <a:off x="151677" y="4671683"/>
            <a:ext cx="2686050" cy="1220787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Higiene do Trabalho: Agentes Físicos</a:t>
            </a:r>
          </a:p>
        </p:txBody>
      </p:sp>
      <p:pic>
        <p:nvPicPr>
          <p:cNvPr id="62" name="Imagem 1">
            <a:extLst>
              <a:ext uri="{FF2B5EF4-FFF2-40B4-BE49-F238E27FC236}">
                <a16:creationId xmlns:a16="http://schemas.microsoft.com/office/drawing/2014/main" id="{F41E2FAF-EBD9-409F-BEE8-447B160EA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3" t="23401" r="43700" b="40976"/>
          <a:stretch>
            <a:fillRect/>
          </a:stretch>
        </p:blipFill>
        <p:spPr bwMode="auto">
          <a:xfrm>
            <a:off x="15421044" y="2474912"/>
            <a:ext cx="2046288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Onda 60">
            <a:extLst>
              <a:ext uri="{FF2B5EF4-FFF2-40B4-BE49-F238E27FC236}">
                <a16:creationId xmlns:a16="http://schemas.microsoft.com/office/drawing/2014/main" id="{DBE4E0EB-6E9E-491E-96B0-4DFD3DDB1C4A}"/>
              </a:ext>
            </a:extLst>
          </p:cNvPr>
          <p:cNvSpPr/>
          <p:nvPr/>
        </p:nvSpPr>
        <p:spPr>
          <a:xfrm>
            <a:off x="15075924" y="4015873"/>
            <a:ext cx="2520950" cy="117157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>
                <a:solidFill>
                  <a:schemeClr val="tx1"/>
                </a:solidFill>
              </a:rPr>
              <a:t>Higiene do Trabalho – agentes biológicos</a:t>
            </a:r>
          </a:p>
        </p:txBody>
      </p:sp>
    </p:spTree>
    <p:extLst>
      <p:ext uri="{BB962C8B-B14F-4D97-AF65-F5344CB8AC3E}">
        <p14:creationId xmlns:p14="http://schemas.microsoft.com/office/powerpoint/2010/main" val="6359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PILARES DA FORMAÇÃO NA UNIARAGUAIA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Tecnologia e Prática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15D3AA23-25D2-4A9E-A244-C03CAFE90D9F}"/>
              </a:ext>
            </a:extLst>
          </p:cNvPr>
          <p:cNvPicPr/>
          <p:nvPr/>
        </p:nvPicPr>
        <p:blipFill rotWithShape="1">
          <a:blip r:embed="rId10"/>
          <a:srcRect l="6184" b="8480"/>
          <a:stretch/>
        </p:blipFill>
        <p:spPr bwMode="auto">
          <a:xfrm>
            <a:off x="990600" y="3187231"/>
            <a:ext cx="7620000" cy="3990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ADB21543-0510-40BE-B4C9-27B05223080B}"/>
              </a:ext>
            </a:extLst>
          </p:cNvPr>
          <p:cNvPicPr/>
          <p:nvPr/>
        </p:nvPicPr>
        <p:blipFill rotWithShape="1">
          <a:blip r:embed="rId11"/>
          <a:srcRect t="16790" b="4934"/>
          <a:stretch/>
        </p:blipFill>
        <p:spPr>
          <a:xfrm>
            <a:off x="601159" y="5745202"/>
            <a:ext cx="8218838" cy="3990032"/>
          </a:xfrm>
          <a:prstGeom prst="rect">
            <a:avLst/>
          </a:prstGeom>
        </p:spPr>
      </p:pic>
      <p:pic>
        <p:nvPicPr>
          <p:cNvPr id="26" name="Imagem 1">
            <a:extLst>
              <a:ext uri="{FF2B5EF4-FFF2-40B4-BE49-F238E27FC236}">
                <a16:creationId xmlns:a16="http://schemas.microsoft.com/office/drawing/2014/main" id="{DB6DE8F3-A64E-416B-BD0A-593DF37F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7" t="22002" r="39763" b="33200"/>
          <a:stretch>
            <a:fillRect/>
          </a:stretch>
        </p:blipFill>
        <p:spPr bwMode="auto">
          <a:xfrm>
            <a:off x="9810597" y="3359861"/>
            <a:ext cx="316865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2">
            <a:extLst>
              <a:ext uri="{FF2B5EF4-FFF2-40B4-BE49-F238E27FC236}">
                <a16:creationId xmlns:a16="http://schemas.microsoft.com/office/drawing/2014/main" id="{E57F86C0-5B65-455F-A795-9945611AF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7" t="36266" r="43700" b="22000"/>
          <a:stretch>
            <a:fillRect/>
          </a:stretch>
        </p:blipFill>
        <p:spPr bwMode="auto">
          <a:xfrm>
            <a:off x="14036522" y="4321886"/>
            <a:ext cx="2809875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Elipse 29">
            <a:extLst>
              <a:ext uri="{FF2B5EF4-FFF2-40B4-BE49-F238E27FC236}">
                <a16:creationId xmlns:a16="http://schemas.microsoft.com/office/drawing/2014/main" id="{2EC3F872-74C6-40A9-8B7F-1CE828F41D53}"/>
              </a:ext>
            </a:extLst>
          </p:cNvPr>
          <p:cNvSpPr/>
          <p:nvPr/>
        </p:nvSpPr>
        <p:spPr>
          <a:xfrm>
            <a:off x="14865197" y="5309311"/>
            <a:ext cx="576262" cy="576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1A836A7B-0865-41F0-A3E5-66D3A7B1989F}"/>
              </a:ext>
            </a:extLst>
          </p:cNvPr>
          <p:cNvSpPr/>
          <p:nvPr/>
        </p:nvSpPr>
        <p:spPr>
          <a:xfrm>
            <a:off x="15441459" y="5441074"/>
            <a:ext cx="576263" cy="576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0FB55A22-CFF0-47B3-A09A-E30E69E00EF5}"/>
              </a:ext>
            </a:extLst>
          </p:cNvPr>
          <p:cNvSpPr/>
          <p:nvPr/>
        </p:nvSpPr>
        <p:spPr>
          <a:xfrm>
            <a:off x="10818659" y="4034549"/>
            <a:ext cx="576263" cy="574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8386A281-3928-4D45-A02A-B4172D5B82F9}"/>
              </a:ext>
            </a:extLst>
          </p:cNvPr>
          <p:cNvSpPr/>
          <p:nvPr/>
        </p:nvSpPr>
        <p:spPr>
          <a:xfrm>
            <a:off x="1229962" y="6219789"/>
            <a:ext cx="856656" cy="1006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3940B05C-61A9-4A69-8511-9865C1D687F0}"/>
              </a:ext>
            </a:extLst>
          </p:cNvPr>
          <p:cNvSpPr/>
          <p:nvPr/>
        </p:nvSpPr>
        <p:spPr>
          <a:xfrm>
            <a:off x="990600" y="7589345"/>
            <a:ext cx="856656" cy="1006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DA27234F-9443-4D7F-8667-3372A79CC224}"/>
              </a:ext>
            </a:extLst>
          </p:cNvPr>
          <p:cNvSpPr/>
          <p:nvPr/>
        </p:nvSpPr>
        <p:spPr>
          <a:xfrm>
            <a:off x="2798170" y="7682469"/>
            <a:ext cx="856656" cy="1006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BEF75B21-8230-4FE6-B5D4-BE91087DD52A}"/>
              </a:ext>
            </a:extLst>
          </p:cNvPr>
          <p:cNvSpPr/>
          <p:nvPr/>
        </p:nvSpPr>
        <p:spPr>
          <a:xfrm>
            <a:off x="7430315" y="6376888"/>
            <a:ext cx="856656" cy="1006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72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PILARES DA FORMAÇÃO NA UNIARAGUAIA</a:t>
            </a:r>
            <a:endParaRPr lang="en-US" sz="3600" b="1" u="none" strike="noStrike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Pesquisa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m 2">
            <a:extLst>
              <a:ext uri="{FF2B5EF4-FFF2-40B4-BE49-F238E27FC236}">
                <a16:creationId xmlns:a16="http://schemas.microsoft.com/office/drawing/2014/main" id="{57D09A13-C43A-4696-A815-434C93655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8" t="16075" r="20259" b="8327"/>
          <a:stretch>
            <a:fillRect/>
          </a:stretch>
        </p:blipFill>
        <p:spPr bwMode="auto">
          <a:xfrm>
            <a:off x="201403" y="3609578"/>
            <a:ext cx="403225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5">
            <a:extLst>
              <a:ext uri="{FF2B5EF4-FFF2-40B4-BE49-F238E27FC236}">
                <a16:creationId xmlns:a16="http://schemas.microsoft.com/office/drawing/2014/main" id="{450B7729-9EBB-4808-8748-245A9058B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6" t="30237" r="26466" b="8163"/>
          <a:stretch>
            <a:fillRect/>
          </a:stretch>
        </p:blipFill>
        <p:spPr bwMode="auto">
          <a:xfrm>
            <a:off x="1229962" y="6415064"/>
            <a:ext cx="41814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m 3">
            <a:extLst>
              <a:ext uri="{FF2B5EF4-FFF2-40B4-BE49-F238E27FC236}">
                <a16:creationId xmlns:a16="http://schemas.microsoft.com/office/drawing/2014/main" id="{AADF0C91-1211-4F86-895C-15AD8589C7A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48"/>
          <a:stretch/>
        </p:blipFill>
        <p:spPr bwMode="auto">
          <a:xfrm>
            <a:off x="6215750" y="3261323"/>
            <a:ext cx="3311525" cy="363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m 4">
            <a:extLst>
              <a:ext uri="{FF2B5EF4-FFF2-40B4-BE49-F238E27FC236}">
                <a16:creationId xmlns:a16="http://schemas.microsoft.com/office/drawing/2014/main" id="{29B21724-7EC6-44B3-B052-B05FEC981E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58"/>
          <a:stretch>
            <a:fillRect/>
          </a:stretch>
        </p:blipFill>
        <p:spPr bwMode="auto">
          <a:xfrm>
            <a:off x="8724306" y="3709182"/>
            <a:ext cx="2951163" cy="49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m 2">
            <a:extLst>
              <a:ext uri="{FF2B5EF4-FFF2-40B4-BE49-F238E27FC236}">
                <a16:creationId xmlns:a16="http://schemas.microsoft.com/office/drawing/2014/main" id="{64DD3D05-8BE5-420F-944C-725CFA6429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1844" y="2211206"/>
            <a:ext cx="2932112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m 7">
            <a:extLst>
              <a:ext uri="{FF2B5EF4-FFF2-40B4-BE49-F238E27FC236}">
                <a16:creationId xmlns:a16="http://schemas.microsoft.com/office/drawing/2014/main" id="{BAA9BEB2-DAA2-4B62-A18D-35AA7317AD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1273" y="6034897"/>
            <a:ext cx="3949700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m 8">
            <a:extLst>
              <a:ext uri="{FF2B5EF4-FFF2-40B4-BE49-F238E27FC236}">
                <a16:creationId xmlns:a16="http://schemas.microsoft.com/office/drawing/2014/main" id="{AA5C8A99-EB81-404A-82CE-30DC6A16D32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203" y="3261323"/>
            <a:ext cx="207645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21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39225" y="1986502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TRAJETÓRIA ATÉ O RECONHECIMENTO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12EE5A7-6D2F-463C-A662-213A5376B9E7}"/>
              </a:ext>
            </a:extLst>
          </p:cNvPr>
          <p:cNvCxnSpPr>
            <a:cxnSpLocks/>
          </p:cNvCxnSpPr>
          <p:nvPr/>
        </p:nvCxnSpPr>
        <p:spPr>
          <a:xfrm flipV="1">
            <a:off x="1676400" y="4488873"/>
            <a:ext cx="13639800" cy="450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e 23">
            <a:extLst>
              <a:ext uri="{FF2B5EF4-FFF2-40B4-BE49-F238E27FC236}">
                <a16:creationId xmlns:a16="http://schemas.microsoft.com/office/drawing/2014/main" id="{EED08F22-7680-4936-AB11-CD1492636324}"/>
              </a:ext>
            </a:extLst>
          </p:cNvPr>
          <p:cNvSpPr/>
          <p:nvPr/>
        </p:nvSpPr>
        <p:spPr>
          <a:xfrm>
            <a:off x="2960653" y="4381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C5B5E170-E9E8-4CD1-B8FA-81313650C3C7}"/>
              </a:ext>
            </a:extLst>
          </p:cNvPr>
          <p:cNvSpPr/>
          <p:nvPr/>
        </p:nvSpPr>
        <p:spPr>
          <a:xfrm>
            <a:off x="6172200" y="4381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8A76D32-EB59-49BE-B8DB-6C0FD0356A39}"/>
              </a:ext>
            </a:extLst>
          </p:cNvPr>
          <p:cNvSpPr/>
          <p:nvPr/>
        </p:nvSpPr>
        <p:spPr>
          <a:xfrm>
            <a:off x="9814259" y="441336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5957AA3-24D5-4EEF-9F8F-8894B1CF2736}"/>
              </a:ext>
            </a:extLst>
          </p:cNvPr>
          <p:cNvSpPr/>
          <p:nvPr/>
        </p:nvSpPr>
        <p:spPr>
          <a:xfrm flipH="1">
            <a:off x="13246994" y="437457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BA4DC9DB-850E-4ACC-B374-715B7070BC9F}"/>
              </a:ext>
            </a:extLst>
          </p:cNvPr>
          <p:cNvSpPr txBox="1"/>
          <p:nvPr/>
        </p:nvSpPr>
        <p:spPr>
          <a:xfrm>
            <a:off x="1400819" y="3343253"/>
            <a:ext cx="27872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dirty="0" err="1">
                <a:solidFill>
                  <a:srgbClr val="0F4164"/>
                </a:solidFill>
                <a:latin typeface="Open Sauce"/>
                <a:sym typeface="Open Sauce"/>
              </a:rPr>
              <a:t>Diagnóstico</a:t>
            </a:r>
            <a:endParaRPr lang="pt-BR" sz="3200" dirty="0">
              <a:solidFill>
                <a:srgbClr val="0F4164"/>
              </a:solidFill>
              <a:latin typeface="Open Sauce"/>
            </a:endParaRP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81108C01-1BD0-4714-B2CA-AE207B6F8FA7}"/>
              </a:ext>
            </a:extLst>
          </p:cNvPr>
          <p:cNvSpPr txBox="1"/>
          <p:nvPr/>
        </p:nvSpPr>
        <p:spPr>
          <a:xfrm>
            <a:off x="4892854" y="3343253"/>
            <a:ext cx="27872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dirty="0" err="1">
                <a:solidFill>
                  <a:srgbClr val="0F4164"/>
                </a:solidFill>
                <a:latin typeface="Open Sauce"/>
                <a:sym typeface="Open Sauce"/>
              </a:rPr>
              <a:t>Capacitação</a:t>
            </a:r>
            <a:endParaRPr lang="pt-BR" sz="3200" dirty="0">
              <a:solidFill>
                <a:srgbClr val="0F4164"/>
              </a:solidFill>
              <a:latin typeface="Open Sauce"/>
            </a:endParaRP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329224BE-F831-4514-9F72-0B7BA1E7593F}"/>
              </a:ext>
            </a:extLst>
          </p:cNvPr>
          <p:cNvSpPr txBox="1"/>
          <p:nvPr/>
        </p:nvSpPr>
        <p:spPr>
          <a:xfrm>
            <a:off x="8710583" y="3371790"/>
            <a:ext cx="27872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dirty="0">
                <a:solidFill>
                  <a:srgbClr val="0F4164"/>
                </a:solidFill>
                <a:latin typeface="Open Sauce"/>
                <a:sym typeface="Open Sauce"/>
              </a:rPr>
              <a:t>Auditoria</a:t>
            </a:r>
            <a:endParaRPr lang="pt-BR" sz="3200" dirty="0">
              <a:solidFill>
                <a:srgbClr val="0F4164"/>
              </a:solidFill>
              <a:latin typeface="Open Sauce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4A306AEF-C234-4627-8408-7FF01AF598A5}"/>
              </a:ext>
            </a:extLst>
          </p:cNvPr>
          <p:cNvSpPr txBox="1"/>
          <p:nvPr/>
        </p:nvSpPr>
        <p:spPr>
          <a:xfrm>
            <a:off x="12252394" y="3376925"/>
            <a:ext cx="27872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dirty="0" err="1">
                <a:solidFill>
                  <a:srgbClr val="0F4164"/>
                </a:solidFill>
                <a:latin typeface="Open Sauce"/>
                <a:sym typeface="Open Sauce"/>
              </a:rPr>
              <a:t>Selo</a:t>
            </a:r>
            <a:r>
              <a:rPr lang="en-US" sz="3200" dirty="0">
                <a:solidFill>
                  <a:srgbClr val="0F4164"/>
                </a:solidFill>
                <a:latin typeface="Open Sauce"/>
                <a:sym typeface="Open Sauce"/>
              </a:rPr>
              <a:t> </a:t>
            </a:r>
            <a:r>
              <a:rPr lang="en-US" sz="3200" dirty="0" err="1">
                <a:solidFill>
                  <a:srgbClr val="0F4164"/>
                </a:solidFill>
                <a:latin typeface="Open Sauce"/>
                <a:sym typeface="Open Sauce"/>
              </a:rPr>
              <a:t>Ouro</a:t>
            </a:r>
            <a:endParaRPr lang="pt-BR" sz="3200" dirty="0">
              <a:solidFill>
                <a:srgbClr val="0F4164"/>
              </a:solidFill>
              <a:latin typeface="Open Sauce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6E6C5A36-412C-40A9-B455-2F194E3C67BC}"/>
              </a:ext>
            </a:extLst>
          </p:cNvPr>
          <p:cNvSpPr/>
          <p:nvPr/>
        </p:nvSpPr>
        <p:spPr>
          <a:xfrm>
            <a:off x="1250744" y="4955535"/>
            <a:ext cx="3391215" cy="3190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Revisão da matriz pedagógica alinhada às diretrizes da ANDEST do Brasil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26A28806-E619-45EB-81D7-9E6E61B11784}"/>
              </a:ext>
            </a:extLst>
          </p:cNvPr>
          <p:cNvSpPr/>
          <p:nvPr/>
        </p:nvSpPr>
        <p:spPr>
          <a:xfrm>
            <a:off x="5000431" y="4955535"/>
            <a:ext cx="3000567" cy="3190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Capacitação docente continuada e fortalecimento das práticas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AA2A2C02-93CB-479A-B842-BE34C78DD099}"/>
              </a:ext>
            </a:extLst>
          </p:cNvPr>
          <p:cNvSpPr/>
          <p:nvPr/>
        </p:nvSpPr>
        <p:spPr>
          <a:xfrm>
            <a:off x="8497943" y="4996535"/>
            <a:ext cx="3000567" cy="3123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Submissão voluntária ao processo de avaliação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9AF28BC-19C3-4ACC-8884-1B654D501503}"/>
              </a:ext>
            </a:extLst>
          </p:cNvPr>
          <p:cNvSpPr/>
          <p:nvPr/>
        </p:nvSpPr>
        <p:spPr>
          <a:xfrm>
            <a:off x="11836866" y="4961336"/>
            <a:ext cx="3200400" cy="31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Outorga do </a:t>
            </a:r>
          </a:p>
          <a:p>
            <a:pPr algn="ctr"/>
            <a:r>
              <a:rPr lang="pt-BR" sz="3200" dirty="0"/>
              <a:t>Selo pela </a:t>
            </a:r>
          </a:p>
          <a:p>
            <a:pPr algn="ctr"/>
            <a:r>
              <a:rPr lang="pt-BR" sz="3200" dirty="0"/>
              <a:t>ANDEST do Brasil e manutenção contínua</a:t>
            </a:r>
          </a:p>
        </p:txBody>
      </p:sp>
      <p:pic>
        <p:nvPicPr>
          <p:cNvPr id="37" name="Imagem 1">
            <a:extLst>
              <a:ext uri="{FF2B5EF4-FFF2-40B4-BE49-F238E27FC236}">
                <a16:creationId xmlns:a16="http://schemas.microsoft.com/office/drawing/2014/main" id="{F1ED36E5-A3AE-4BFC-B645-4E8246670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9" t="21449" r="35825" b="26199"/>
          <a:stretch>
            <a:fillRect/>
          </a:stretch>
        </p:blipFill>
        <p:spPr bwMode="auto">
          <a:xfrm>
            <a:off x="15140370" y="5133385"/>
            <a:ext cx="2781991" cy="281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535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15837" y="1467897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IMPACTO NA VIDA DOS ALUNOS/EGRESSOS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610846" y="2548882"/>
            <a:ext cx="10158866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Alta Empregabilidade: </a:t>
            </a:r>
            <a:r>
              <a:rPr lang="pt-BR" sz="2800" dirty="0">
                <a:solidFill>
                  <a:srgbClr val="0F4164"/>
                </a:solidFill>
                <a:latin typeface="Open Sauce"/>
              </a:rPr>
              <a:t>Egressos absorvidos rapidamente por grandes indústrias, consultorias e órgãos públicos.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Atuação Pericial Relevante: </a:t>
            </a:r>
            <a:r>
              <a:rPr lang="pt-BR" sz="2800" dirty="0">
                <a:solidFill>
                  <a:srgbClr val="0F4164"/>
                </a:solidFill>
                <a:latin typeface="Open Sauce"/>
              </a:rPr>
              <a:t>Engenheiros preparados para atuar como peritos judiciais e assistentes técnicos com embasamento inquestionável.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Reconhecimento Institucional: </a:t>
            </a:r>
            <a:r>
              <a:rPr lang="pt-BR" sz="2800" dirty="0">
                <a:solidFill>
                  <a:srgbClr val="0F4164"/>
                </a:solidFill>
                <a:latin typeface="Open Sauce"/>
              </a:rPr>
              <a:t>Orgulho discente e valorização do diploma em todo o território nacional.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sz="28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Compromisso Social: </a:t>
            </a:r>
            <a:r>
              <a:rPr lang="pt-BR" sz="2800" dirty="0">
                <a:solidFill>
                  <a:srgbClr val="0F4164"/>
                </a:solidFill>
                <a:latin typeface="Open Sauce"/>
              </a:rPr>
              <a:t>Profissionais orientados à preservação da vida, saúde e bem-estar do trabalhador.</a:t>
            </a:r>
            <a:endParaRPr lang="en-US" sz="28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E4AAE616-1154-4CD2-8DE3-1F3E457F8B80}"/>
              </a:ext>
            </a:extLst>
          </p:cNvPr>
          <p:cNvSpPr/>
          <p:nvPr/>
        </p:nvSpPr>
        <p:spPr>
          <a:xfrm>
            <a:off x="11234458" y="2821833"/>
            <a:ext cx="5686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https://www.instagram.com/reel/DICScmlJPgq/?utm_source=ig_web_copy_link&amp;igsi=NTc4MTIwNjQ2YQ==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BBFDE25-4BB5-4D6D-B036-D7300D93173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7083" t="13269" r="38162" b="10824"/>
          <a:stretch/>
        </p:blipFill>
        <p:spPr>
          <a:xfrm>
            <a:off x="12716547" y="3695328"/>
            <a:ext cx="2722648" cy="469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69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CULTURA DE PREVENÇÃO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4467896" y="3449996"/>
            <a:ext cx="8943574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3000" b="1" dirty="0">
                <a:solidFill>
                  <a:srgbClr val="0F4164"/>
                </a:solidFill>
                <a:latin typeface="Open Sauce"/>
              </a:rPr>
              <a:t>Além do Certificado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sz="30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3000" dirty="0">
                <a:solidFill>
                  <a:srgbClr val="0F4164"/>
                </a:solidFill>
                <a:latin typeface="Open Sauce"/>
              </a:rPr>
              <a:t>O Selo Ouro representa mais do que uma conquista acadêmica; reflete o compromisso ético da </a:t>
            </a:r>
            <a:r>
              <a:rPr lang="pt-BR" sz="3000" dirty="0" err="1">
                <a:solidFill>
                  <a:srgbClr val="0F4164"/>
                </a:solidFill>
                <a:latin typeface="Open Sauce"/>
              </a:rPr>
              <a:t>Uniaraguaia</a:t>
            </a:r>
            <a:r>
              <a:rPr lang="pt-BR" sz="3000" dirty="0">
                <a:solidFill>
                  <a:srgbClr val="0F4164"/>
                </a:solidFill>
                <a:latin typeface="Open Sauce"/>
              </a:rPr>
              <a:t> com a preservação de vidas nos ambientes de trabalho.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pt-BR" sz="30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3000" dirty="0">
                <a:solidFill>
                  <a:srgbClr val="0F4164"/>
                </a:solidFill>
                <a:latin typeface="Open Sauce"/>
              </a:rPr>
              <a:t>Formamos engenheiros aptos a gerenciar riscos reais com excelência técnica e responsabilidade humanística.</a:t>
            </a:r>
            <a:endParaRPr lang="en-US" sz="30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37A979B-8790-4C54-BA38-43211B1E9A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667" t="18539" r="35922" b="15928"/>
          <a:stretch/>
        </p:blipFill>
        <p:spPr>
          <a:xfrm>
            <a:off x="13820104" y="1735185"/>
            <a:ext cx="4074848" cy="463438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9674C92-EAFB-43F2-90B3-86EACC777EC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5833" t="36817" r="40597" b="17139"/>
          <a:stretch/>
        </p:blipFill>
        <p:spPr>
          <a:xfrm>
            <a:off x="379781" y="5158592"/>
            <a:ext cx="3878701" cy="42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9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GRANDES TEÓRICOS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2825456" y="3642842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Skinner e o Behaviorismo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62BE0EE-5524-4421-B933-0610C57E5F53}"/>
              </a:ext>
            </a:extLst>
          </p:cNvPr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Correntes que moldaram o pensamento educacional do séc. XX até os dias atuais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DACAD66-AE0A-40EB-B017-DD7503C19E85}"/>
              </a:ext>
            </a:extLst>
          </p:cNvPr>
          <p:cNvSpPr/>
          <p:nvPr/>
        </p:nvSpPr>
        <p:spPr>
          <a:xfrm>
            <a:off x="2094055" y="4272036"/>
            <a:ext cx="5786459" cy="4506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• Reforço positivo e feedback imediato.</a:t>
            </a:r>
          </a:p>
          <a:p>
            <a:pPr algn="ctr"/>
            <a:br>
              <a:rPr lang="pt-BR" sz="3200" dirty="0"/>
            </a:br>
            <a:r>
              <a:rPr lang="pt-BR" sz="3200" dirty="0"/>
              <a:t>• Ensino programado com objetivos mensuráveis.</a:t>
            </a:r>
          </a:p>
          <a:p>
            <a:pPr algn="ctr"/>
            <a:br>
              <a:rPr lang="pt-BR" sz="3200" dirty="0"/>
            </a:br>
            <a:r>
              <a:rPr lang="pt-BR" sz="3200" dirty="0"/>
              <a:t>• Metas comportamentais claras.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9F5B6AA-0382-4F32-B955-8C6111E5AC9A}"/>
              </a:ext>
            </a:extLst>
          </p:cNvPr>
          <p:cNvSpPr/>
          <p:nvPr/>
        </p:nvSpPr>
        <p:spPr>
          <a:xfrm>
            <a:off x="9842088" y="4272036"/>
            <a:ext cx="5786459" cy="4506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Aprendizagem por descoberta, respeito ao ritmo do aluno, </a:t>
            </a:r>
            <a:r>
              <a:rPr lang="pt-BR" sz="3200" u="sng" dirty="0"/>
              <a:t>atividades</a:t>
            </a:r>
            <a:br>
              <a:rPr lang="pt-BR" sz="3200" u="sng" dirty="0"/>
            </a:br>
            <a:r>
              <a:rPr lang="pt-BR" sz="3200" u="sng" dirty="0"/>
              <a:t>concretas</a:t>
            </a:r>
            <a:r>
              <a:rPr lang="pt-BR" sz="3200" dirty="0"/>
              <a:t> antes das abstratas.</a:t>
            </a:r>
          </a:p>
          <a:p>
            <a:pPr algn="ctr"/>
            <a:br>
              <a:rPr lang="pt-BR" sz="3200" dirty="0"/>
            </a:br>
            <a:r>
              <a:rPr lang="pt-BR" sz="3200" dirty="0"/>
              <a:t>Conceitos-chave: </a:t>
            </a:r>
          </a:p>
          <a:p>
            <a:pPr algn="ctr"/>
            <a:r>
              <a:rPr lang="pt-BR" sz="3200" dirty="0"/>
              <a:t>assimilação, acomodação e equilibração. 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009A503F-B179-44A6-86B5-F4C21CFB8FE2}"/>
              </a:ext>
            </a:extLst>
          </p:cNvPr>
          <p:cNvSpPr txBox="1"/>
          <p:nvPr/>
        </p:nvSpPr>
        <p:spPr>
          <a:xfrm>
            <a:off x="10168397" y="3645098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Jean Piaget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3753126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GRANDES TEÓRICOS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62BE0EE-5524-4421-B933-0610C57E5F53}"/>
              </a:ext>
            </a:extLst>
          </p:cNvPr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Correntes que moldaram o pensamento educacional do séc. XX até os dias atuais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9F5B6AA-0382-4F32-B955-8C6111E5AC9A}"/>
              </a:ext>
            </a:extLst>
          </p:cNvPr>
          <p:cNvSpPr/>
          <p:nvPr/>
        </p:nvSpPr>
        <p:spPr>
          <a:xfrm>
            <a:off x="5867400" y="4538007"/>
            <a:ext cx="5786000" cy="3669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O Professor como Mediador</a:t>
            </a:r>
          </a:p>
          <a:p>
            <a:pPr algn="ctr"/>
            <a:br>
              <a:rPr lang="pt-BR" sz="3200" dirty="0"/>
            </a:br>
            <a:r>
              <a:rPr lang="pt-BR" sz="3200" dirty="0"/>
              <a:t>Ponte simbólica entre o aluno e o</a:t>
            </a:r>
            <a:br>
              <a:rPr lang="pt-BR" sz="3200" dirty="0"/>
            </a:br>
            <a:r>
              <a:rPr lang="pt-BR" sz="3200" dirty="0"/>
              <a:t>conhecimento culturalmente acumulado pela</a:t>
            </a:r>
            <a:br>
              <a:rPr lang="pt-BR" sz="3200" dirty="0"/>
            </a:br>
            <a:r>
              <a:rPr lang="pt-BR" sz="3200" dirty="0"/>
              <a:t>humanidade. 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12D3F261-D616-4955-945B-3145E82F71C5}"/>
              </a:ext>
            </a:extLst>
          </p:cNvPr>
          <p:cNvSpPr txBox="1"/>
          <p:nvPr/>
        </p:nvSpPr>
        <p:spPr>
          <a:xfrm>
            <a:off x="6365538" y="3809623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Vygotsky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3164470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GRANDES TEÓRICOS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62BE0EE-5524-4421-B933-0610C57E5F53}"/>
              </a:ext>
            </a:extLst>
          </p:cNvPr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Correntes que moldaram o pensamento educacional do séc. XX até os dias atuais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009A503F-B179-44A6-86B5-F4C21CFB8FE2}"/>
              </a:ext>
            </a:extLst>
          </p:cNvPr>
          <p:cNvSpPr txBox="1"/>
          <p:nvPr/>
        </p:nvSpPr>
        <p:spPr>
          <a:xfrm>
            <a:off x="6855975" y="3579899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Henri </a:t>
            </a:r>
            <a:r>
              <a:rPr lang="pt-BR" sz="2600" dirty="0" err="1">
                <a:solidFill>
                  <a:srgbClr val="0F4164"/>
                </a:solidFill>
                <a:latin typeface="Open Sauce"/>
              </a:rPr>
              <a:t>Wallon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2FF55C9D-7B1E-4498-BB4B-D27A846D7A79}"/>
              </a:ext>
            </a:extLst>
          </p:cNvPr>
          <p:cNvSpPr/>
          <p:nvPr/>
        </p:nvSpPr>
        <p:spPr>
          <a:xfrm>
            <a:off x="12144366" y="4437593"/>
            <a:ext cx="4819720" cy="4094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dirty="0"/>
          </a:p>
          <a:p>
            <a:pPr algn="ctr"/>
            <a:r>
              <a:rPr lang="pt-BR" sz="3200" u="sng" dirty="0"/>
              <a:t>Vínculo Afetivo como</a:t>
            </a:r>
            <a:br>
              <a:rPr lang="pt-BR" sz="3200" u="sng" dirty="0"/>
            </a:br>
            <a:r>
              <a:rPr lang="pt-BR" sz="3200" u="sng" dirty="0"/>
              <a:t>Condição</a:t>
            </a:r>
            <a:br>
              <a:rPr lang="pt-BR" sz="3200" dirty="0"/>
            </a:br>
            <a:r>
              <a:rPr lang="pt-BR" sz="3200" dirty="0"/>
              <a:t>O vínculo professor aluno não é acessório —</a:t>
            </a:r>
            <a:br>
              <a:rPr lang="pt-BR" sz="3200" dirty="0"/>
            </a:br>
            <a:r>
              <a:rPr lang="pt-BR" sz="3200" dirty="0"/>
              <a:t>é </a:t>
            </a:r>
            <a:r>
              <a:rPr lang="pt-BR" sz="3200" b="1" dirty="0"/>
              <a:t>condição </a:t>
            </a:r>
            <a:r>
              <a:rPr lang="pt-BR" sz="3200" dirty="0"/>
              <a:t>para que a</a:t>
            </a:r>
            <a:br>
              <a:rPr lang="pt-BR" sz="3200" dirty="0"/>
            </a:br>
            <a:r>
              <a:rPr lang="pt-BR" sz="3200" dirty="0"/>
              <a:t>aprendizagem aconteça</a:t>
            </a:r>
            <a:br>
              <a:rPr lang="pt-BR" sz="3200" dirty="0"/>
            </a:br>
            <a:r>
              <a:rPr lang="pt-BR" sz="3200" dirty="0"/>
              <a:t>de forma genuína.                                                                                                                                                                                                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30C6474-AB1C-4CFA-A00B-61624241A550}"/>
              </a:ext>
            </a:extLst>
          </p:cNvPr>
          <p:cNvSpPr/>
          <p:nvPr/>
        </p:nvSpPr>
        <p:spPr>
          <a:xfrm>
            <a:off x="990600" y="4244294"/>
            <a:ext cx="5257800" cy="4480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Afetividade na Aprendizagem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Emoção, Cognição e</a:t>
            </a:r>
            <a:br>
              <a:rPr lang="pt-BR" sz="3200" dirty="0"/>
            </a:br>
            <a:r>
              <a:rPr lang="pt-BR" sz="3200" dirty="0"/>
              <a:t>Movimento</a:t>
            </a:r>
            <a:br>
              <a:rPr lang="pt-BR" sz="3200" dirty="0"/>
            </a:br>
            <a:r>
              <a:rPr lang="pt-BR" sz="3200" dirty="0"/>
              <a:t>São inseparáveis no</a:t>
            </a:r>
            <a:br>
              <a:rPr lang="pt-BR" sz="3200" dirty="0"/>
            </a:br>
            <a:r>
              <a:rPr lang="pt-BR" sz="3200" dirty="0"/>
              <a:t>desenvolvimento</a:t>
            </a:r>
            <a:br>
              <a:rPr lang="pt-BR" sz="3200" dirty="0"/>
            </a:br>
            <a:r>
              <a:rPr lang="pt-BR" sz="3200" dirty="0"/>
              <a:t>humano.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3622F87-5648-4D8B-89AC-EBD140A7375E}"/>
              </a:ext>
            </a:extLst>
          </p:cNvPr>
          <p:cNvSpPr/>
          <p:nvPr/>
        </p:nvSpPr>
        <p:spPr>
          <a:xfrm>
            <a:off x="7259051" y="5348023"/>
            <a:ext cx="4086863" cy="2342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Emoção e Cognição </a:t>
            </a:r>
            <a:r>
              <a:rPr lang="pt-BR" sz="3200" dirty="0"/>
              <a:t>são</a:t>
            </a:r>
            <a:br>
              <a:rPr lang="pt-BR" sz="3200" dirty="0"/>
            </a:br>
            <a:r>
              <a:rPr lang="pt-BR" sz="3200" dirty="0"/>
              <a:t>processadas de forma</a:t>
            </a:r>
            <a:br>
              <a:rPr lang="pt-BR" sz="3200" dirty="0"/>
            </a:br>
            <a:r>
              <a:rPr lang="pt-BR" sz="3200" dirty="0"/>
              <a:t>integrada no cérebro. </a:t>
            </a:r>
          </a:p>
        </p:txBody>
      </p:sp>
    </p:spTree>
    <p:extLst>
      <p:ext uri="{BB962C8B-B14F-4D97-AF65-F5344CB8AC3E}">
        <p14:creationId xmlns:p14="http://schemas.microsoft.com/office/powerpoint/2010/main" val="548751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GRANDES TEÓRICOS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62BE0EE-5524-4421-B933-0610C57E5F53}"/>
              </a:ext>
            </a:extLst>
          </p:cNvPr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Correntes que moldaram o pensamento educacional do séc. XX até os dias atuais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9F5B6AA-0382-4F32-B955-8C6111E5AC9A}"/>
              </a:ext>
            </a:extLst>
          </p:cNvPr>
          <p:cNvSpPr/>
          <p:nvPr/>
        </p:nvSpPr>
        <p:spPr>
          <a:xfrm>
            <a:off x="1645046" y="4259371"/>
            <a:ext cx="5993828" cy="416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pt-BR" sz="3200" dirty="0"/>
            </a:br>
            <a:r>
              <a:rPr lang="pt-BR" sz="3200" u="sng" dirty="0"/>
              <a:t>Organizadores Prévios</a:t>
            </a:r>
          </a:p>
          <a:p>
            <a:pPr algn="ctr"/>
            <a:br>
              <a:rPr lang="pt-BR" sz="3200" dirty="0"/>
            </a:br>
            <a:r>
              <a:rPr lang="pt-BR" sz="3200" dirty="0"/>
              <a:t>Estratégias para ativar o conhecimento anterior antes de</a:t>
            </a:r>
            <a:br>
              <a:rPr lang="pt-BR" sz="3200" dirty="0"/>
            </a:br>
            <a:r>
              <a:rPr lang="pt-BR" sz="3200" dirty="0"/>
              <a:t>apresentar conteúdo novo — pontes cognitivas deliberadas. </a:t>
            </a:r>
            <a:br>
              <a:rPr lang="pt-BR" sz="3200" dirty="0"/>
            </a:br>
            <a:br>
              <a:rPr lang="pt-BR" sz="3200" dirty="0"/>
            </a:br>
            <a:endParaRPr lang="pt-BR" sz="3200" dirty="0"/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12D3F261-D616-4955-945B-3145E82F71C5}"/>
              </a:ext>
            </a:extLst>
          </p:cNvPr>
          <p:cNvSpPr txBox="1"/>
          <p:nvPr/>
        </p:nvSpPr>
        <p:spPr>
          <a:xfrm>
            <a:off x="6592498" y="3485967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David </a:t>
            </a:r>
            <a:r>
              <a:rPr lang="pt-BR" sz="2600" dirty="0" err="1">
                <a:solidFill>
                  <a:srgbClr val="0F4164"/>
                </a:solidFill>
                <a:latin typeface="Open Sauce"/>
              </a:rPr>
              <a:t>Ausubel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C9CAF54E-8235-4265-A0BD-64187FBBEE7E}"/>
              </a:ext>
            </a:extLst>
          </p:cNvPr>
          <p:cNvSpPr/>
          <p:nvPr/>
        </p:nvSpPr>
        <p:spPr>
          <a:xfrm>
            <a:off x="9814259" y="4200250"/>
            <a:ext cx="6670452" cy="4185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Aprendizagem Significativa vs. Mecânica</a:t>
            </a:r>
          </a:p>
          <a:p>
            <a:pPr algn="ctr"/>
            <a:br>
              <a:rPr lang="pt-BR" sz="3200" dirty="0"/>
            </a:br>
            <a:r>
              <a:rPr lang="pt-BR" sz="3200" dirty="0"/>
              <a:t>Conectar novos conceitos aos anteriores versus memorizar sem</a:t>
            </a:r>
            <a:br>
              <a:rPr lang="pt-BR" sz="3200" dirty="0"/>
            </a:br>
            <a:r>
              <a:rPr lang="pt-BR" sz="3200" dirty="0"/>
              <a:t>compreensão. A primeira gera retenção duradoura; a segunda,</a:t>
            </a:r>
            <a:br>
              <a:rPr lang="pt-BR" sz="3200" dirty="0"/>
            </a:br>
            <a:r>
              <a:rPr lang="pt-BR" sz="3200" dirty="0"/>
              <a:t>esquecimento rápido.</a:t>
            </a:r>
          </a:p>
        </p:txBody>
      </p:sp>
    </p:spTree>
    <p:extLst>
      <p:ext uri="{BB962C8B-B14F-4D97-AF65-F5344CB8AC3E}">
        <p14:creationId xmlns:p14="http://schemas.microsoft.com/office/powerpoint/2010/main" val="3164454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GRANDES TEÓRICOS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62BE0EE-5524-4421-B933-0610C57E5F53}"/>
              </a:ext>
            </a:extLst>
          </p:cNvPr>
          <p:cNvSpPr txBox="1"/>
          <p:nvPr/>
        </p:nvSpPr>
        <p:spPr>
          <a:xfrm>
            <a:off x="1229962" y="2504673"/>
            <a:ext cx="1580069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800" b="1" dirty="0">
                <a:solidFill>
                  <a:srgbClr val="0F4164"/>
                </a:solidFill>
                <a:latin typeface="Open Sauce"/>
              </a:rPr>
              <a:t>Correntes que moldaram o pensamento educacional do séc. XX até os dias atuais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009A503F-B179-44A6-86B5-F4C21CFB8FE2}"/>
              </a:ext>
            </a:extLst>
          </p:cNvPr>
          <p:cNvSpPr txBox="1"/>
          <p:nvPr/>
        </p:nvSpPr>
        <p:spPr>
          <a:xfrm>
            <a:off x="6805604" y="3261685"/>
            <a:ext cx="464196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t-BR" sz="2600" dirty="0">
                <a:solidFill>
                  <a:srgbClr val="0F4164"/>
                </a:solidFill>
                <a:latin typeface="Open Sauce"/>
              </a:rPr>
              <a:t>Carl Rogers</a:t>
            </a:r>
            <a:endParaRPr lang="en-US" sz="2600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2FF55C9D-7B1E-4498-BB4B-D27A846D7A79}"/>
              </a:ext>
            </a:extLst>
          </p:cNvPr>
          <p:cNvSpPr/>
          <p:nvPr/>
        </p:nvSpPr>
        <p:spPr>
          <a:xfrm>
            <a:off x="6259956" y="5228685"/>
            <a:ext cx="5884410" cy="33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Professor como Facilitador</a:t>
            </a:r>
            <a:br>
              <a:rPr lang="pt-BR" sz="3200" dirty="0"/>
            </a:br>
            <a:r>
              <a:rPr lang="pt-BR" sz="3200" dirty="0"/>
              <a:t>Não transmissor de conteúdo — criador de condições</a:t>
            </a:r>
            <a:br>
              <a:rPr lang="pt-BR" sz="3200" dirty="0"/>
            </a:br>
            <a:r>
              <a:rPr lang="pt-BR" sz="3200" dirty="0"/>
              <a:t>para que o aluno se descubra como aprendiz.                                                                                        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E98FC1B3-5BB5-4792-A3BE-7CD3EC499888}"/>
              </a:ext>
            </a:extLst>
          </p:cNvPr>
          <p:cNvSpPr/>
          <p:nvPr/>
        </p:nvSpPr>
        <p:spPr>
          <a:xfrm>
            <a:off x="526200" y="3882698"/>
            <a:ext cx="5240790" cy="4112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dirty="0"/>
          </a:p>
          <a:p>
            <a:pPr algn="ctr"/>
            <a:r>
              <a:rPr lang="pt-BR" sz="3200" u="sng" dirty="0"/>
              <a:t>Aprendizagem Centrada no Aluno</a:t>
            </a:r>
          </a:p>
          <a:p>
            <a:pPr algn="ctr"/>
            <a:br>
              <a:rPr lang="pt-BR" sz="3200" dirty="0"/>
            </a:br>
            <a:r>
              <a:rPr lang="pt-BR" sz="3200" dirty="0"/>
              <a:t>Parte das necessidades reais do estudante e promove</a:t>
            </a:r>
            <a:br>
              <a:rPr lang="pt-BR" sz="3200" dirty="0"/>
            </a:br>
            <a:r>
              <a:rPr lang="pt-BR" sz="3200" dirty="0"/>
              <a:t>crescimento pessoal autêntico.</a:t>
            </a:r>
            <a:br>
              <a:rPr lang="pt-BR" sz="3200" dirty="0"/>
            </a:br>
            <a:br>
              <a:rPr lang="pt-BR" sz="3200" dirty="0"/>
            </a:br>
            <a:endParaRPr lang="pt-BR" sz="3200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BCB1C2CB-C98E-466C-BC6C-B79217E4E188}"/>
              </a:ext>
            </a:extLst>
          </p:cNvPr>
          <p:cNvSpPr/>
          <p:nvPr/>
        </p:nvSpPr>
        <p:spPr>
          <a:xfrm>
            <a:off x="12590010" y="4007470"/>
            <a:ext cx="5070307" cy="3760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u="sng" dirty="0"/>
              <a:t>Condições para Aprender</a:t>
            </a:r>
          </a:p>
          <a:p>
            <a:pPr algn="ctr"/>
            <a:br>
              <a:rPr lang="pt-BR" sz="3200" dirty="0"/>
            </a:br>
            <a:r>
              <a:rPr lang="pt-BR" sz="3200" dirty="0"/>
              <a:t>Empatia, autenticidade e consideração positiva</a:t>
            </a:r>
            <a:br>
              <a:rPr lang="pt-BR" sz="3200" dirty="0"/>
            </a:br>
            <a:r>
              <a:rPr lang="pt-BR" sz="3200" dirty="0"/>
              <a:t>incondicional do professor são inegociáveis.</a:t>
            </a:r>
          </a:p>
        </p:txBody>
      </p:sp>
    </p:spTree>
    <p:extLst>
      <p:ext uri="{BB962C8B-B14F-4D97-AF65-F5344CB8AC3E}">
        <p14:creationId xmlns:p14="http://schemas.microsoft.com/office/powerpoint/2010/main" val="2046997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198" b="-1285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02483" y="9065276"/>
            <a:ext cx="8288834" cy="964417"/>
            <a:chOff x="0" y="0"/>
            <a:chExt cx="11051779" cy="1285889"/>
          </a:xfrm>
        </p:grpSpPr>
        <p:sp>
          <p:nvSpPr>
            <p:cNvPr id="7" name="Freeform 7"/>
            <p:cNvSpPr/>
            <p:nvPr/>
          </p:nvSpPr>
          <p:spPr>
            <a:xfrm>
              <a:off x="3424687" y="616232"/>
              <a:ext cx="4176183" cy="554092"/>
            </a:xfrm>
            <a:custGeom>
              <a:avLst/>
              <a:gdLst/>
              <a:ahLst/>
              <a:cxnLst/>
              <a:rect l="l" t="t" r="r" b="b"/>
              <a:pathLst>
                <a:path w="4176183" h="554092">
                  <a:moveTo>
                    <a:pt x="0" y="0"/>
                  </a:moveTo>
                  <a:lnTo>
                    <a:pt x="4176183" y="0"/>
                  </a:lnTo>
                  <a:lnTo>
                    <a:pt x="4176183" y="554092"/>
                  </a:lnTo>
                  <a:lnTo>
                    <a:pt x="0" y="554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783849" y="347456"/>
              <a:ext cx="3267930" cy="663117"/>
            </a:xfrm>
            <a:custGeom>
              <a:avLst/>
              <a:gdLst/>
              <a:ahLst/>
              <a:cxnLst/>
              <a:rect l="l" t="t" r="r" b="b"/>
              <a:pathLst>
                <a:path w="3267930" h="663117">
                  <a:moveTo>
                    <a:pt x="0" y="0"/>
                  </a:moveTo>
                  <a:lnTo>
                    <a:pt x="3267930" y="0"/>
                  </a:lnTo>
                  <a:lnTo>
                    <a:pt x="3267930" y="663117"/>
                  </a:lnTo>
                  <a:lnTo>
                    <a:pt x="0" y="66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57843" y="265463"/>
              <a:ext cx="836248" cy="827102"/>
            </a:xfrm>
            <a:custGeom>
              <a:avLst/>
              <a:gdLst/>
              <a:ahLst/>
              <a:cxnLst/>
              <a:rect l="l" t="t" r="r" b="b"/>
              <a:pathLst>
                <a:path w="836248" h="827102">
                  <a:moveTo>
                    <a:pt x="0" y="0"/>
                  </a:moveTo>
                  <a:lnTo>
                    <a:pt x="836249" y="0"/>
                  </a:lnTo>
                  <a:lnTo>
                    <a:pt x="836249" y="827102"/>
                  </a:lnTo>
                  <a:lnTo>
                    <a:pt x="0" y="82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265463"/>
              <a:ext cx="1855319" cy="1020426"/>
            </a:xfrm>
            <a:custGeom>
              <a:avLst/>
              <a:gdLst/>
              <a:ahLst/>
              <a:cxnLst/>
              <a:rect l="l" t="t" r="r" b="b"/>
              <a:pathLst>
                <a:path w="1855319" h="1020426">
                  <a:moveTo>
                    <a:pt x="0" y="0"/>
                  </a:moveTo>
                  <a:lnTo>
                    <a:pt x="1855319" y="0"/>
                  </a:lnTo>
                  <a:lnTo>
                    <a:pt x="1855319" y="1020426"/>
                  </a:lnTo>
                  <a:lnTo>
                    <a:pt x="0" y="102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2368" y="-9525"/>
              <a:ext cx="773834" cy="1053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2"/>
                </a:lnSpc>
              </a:pPr>
              <a:r>
                <a:rPr lang="en-US" sz="487" b="1" spc="57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4687" y="-9525"/>
              <a:ext cx="728982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3354" y="-9525"/>
              <a:ext cx="605228" cy="11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"/>
                </a:lnSpc>
              </a:pPr>
              <a:r>
                <a:rPr lang="en-US" sz="545" b="1" spc="64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929407" y="1676373"/>
            <a:ext cx="144018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REFLEXÃO PEDAGÓGICA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D18EA25-D34A-4422-B705-1C30698917C8}"/>
              </a:ext>
            </a:extLst>
          </p:cNvPr>
          <p:cNvSpPr txBox="1"/>
          <p:nvPr/>
        </p:nvSpPr>
        <p:spPr>
          <a:xfrm>
            <a:off x="3389889" y="3036151"/>
            <a:ext cx="11508221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t-BR" sz="4400" dirty="0">
              <a:solidFill>
                <a:srgbClr val="0F4164"/>
              </a:solidFill>
              <a:latin typeface="Open Sauce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sz="4400" b="1" dirty="0">
                <a:solidFill>
                  <a:srgbClr val="0F4164"/>
                </a:solidFill>
                <a:latin typeface="Open Sauce"/>
              </a:rPr>
              <a:t>"Ensino de excelência em Engenharia de Segurança do Trabalho não é apenas cumprir requisitos normativos, mas capacitar mentes para proteger vidas humanas."</a:t>
            </a:r>
            <a:endParaRPr lang="en-US" sz="4400" b="1" dirty="0">
              <a:solidFill>
                <a:srgbClr val="0F4164"/>
              </a:solidFill>
              <a:latin typeface="Open Sauce"/>
              <a:sym typeface="Open Sauce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B31AD9A-399E-4AFF-B84B-32778FCF4D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31482" r="9892" b="32568"/>
          <a:stretch/>
        </p:blipFill>
        <p:spPr>
          <a:xfrm>
            <a:off x="0" y="-95282"/>
            <a:ext cx="4188110" cy="1864015"/>
          </a:xfrm>
          <a:prstGeom prst="rect">
            <a:avLst/>
          </a:prstGeom>
        </p:spPr>
      </p:pic>
      <p:pic>
        <p:nvPicPr>
          <p:cNvPr id="23" name="Imagem 3">
            <a:extLst>
              <a:ext uri="{FF2B5EF4-FFF2-40B4-BE49-F238E27FC236}">
                <a16:creationId xmlns:a16="http://schemas.microsoft.com/office/drawing/2014/main" id="{4ACB88B9-BB44-4D19-89A2-DBE693372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-1" r="64043" b="9520"/>
          <a:stretch/>
        </p:blipFill>
        <p:spPr bwMode="auto">
          <a:xfrm>
            <a:off x="11343011" y="290776"/>
            <a:ext cx="4188110" cy="902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614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04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24935" y="8422047"/>
            <a:ext cx="12342085" cy="1436018"/>
            <a:chOff x="0" y="0"/>
            <a:chExt cx="16456113" cy="1914691"/>
          </a:xfrm>
        </p:grpSpPr>
        <p:sp>
          <p:nvSpPr>
            <p:cNvPr id="7" name="Freeform 7"/>
            <p:cNvSpPr/>
            <p:nvPr/>
          </p:nvSpPr>
          <p:spPr>
            <a:xfrm>
              <a:off x="5099364" y="917570"/>
              <a:ext cx="6218342" cy="825044"/>
            </a:xfrm>
            <a:custGeom>
              <a:avLst/>
              <a:gdLst/>
              <a:ahLst/>
              <a:cxnLst/>
              <a:rect l="l" t="t" r="r" b="b"/>
              <a:pathLst>
                <a:path w="6218342" h="825044">
                  <a:moveTo>
                    <a:pt x="0" y="0"/>
                  </a:moveTo>
                  <a:lnTo>
                    <a:pt x="6218342" y="0"/>
                  </a:lnTo>
                  <a:lnTo>
                    <a:pt x="6218342" y="825045"/>
                  </a:lnTo>
                  <a:lnTo>
                    <a:pt x="0" y="82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590161" y="517362"/>
              <a:ext cx="4865952" cy="987383"/>
            </a:xfrm>
            <a:custGeom>
              <a:avLst/>
              <a:gdLst/>
              <a:ahLst/>
              <a:cxnLst/>
              <a:rect l="l" t="t" r="r" b="b"/>
              <a:pathLst>
                <a:path w="4865952" h="987383">
                  <a:moveTo>
                    <a:pt x="0" y="0"/>
                  </a:moveTo>
                  <a:lnTo>
                    <a:pt x="4865952" y="0"/>
                  </a:lnTo>
                  <a:lnTo>
                    <a:pt x="4865952" y="987383"/>
                  </a:lnTo>
                  <a:lnTo>
                    <a:pt x="0" y="98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13032" y="395275"/>
              <a:ext cx="1245175" cy="1231556"/>
            </a:xfrm>
            <a:custGeom>
              <a:avLst/>
              <a:gdLst/>
              <a:ahLst/>
              <a:cxnLst/>
              <a:rect l="l" t="t" r="r" b="b"/>
              <a:pathLst>
                <a:path w="1245175" h="1231556">
                  <a:moveTo>
                    <a:pt x="0" y="0"/>
                  </a:moveTo>
                  <a:lnTo>
                    <a:pt x="1245175" y="0"/>
                  </a:lnTo>
                  <a:lnTo>
                    <a:pt x="1245175" y="1231556"/>
                  </a:lnTo>
                  <a:lnTo>
                    <a:pt x="0" y="1231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395275"/>
              <a:ext cx="2762573" cy="1519415"/>
            </a:xfrm>
            <a:custGeom>
              <a:avLst/>
              <a:gdLst/>
              <a:ahLst/>
              <a:cxnLst/>
              <a:rect l="l" t="t" r="r" b="b"/>
              <a:pathLst>
                <a:path w="2762573" h="1519415">
                  <a:moveTo>
                    <a:pt x="0" y="0"/>
                  </a:moveTo>
                  <a:lnTo>
                    <a:pt x="2762573" y="0"/>
                  </a:lnTo>
                  <a:lnTo>
                    <a:pt x="2762573" y="1519416"/>
                  </a:lnTo>
                  <a:lnTo>
                    <a:pt x="0" y="1519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46" y="-19050"/>
              <a:ext cx="1152240" cy="161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99364" y="-19050"/>
              <a:ext cx="108545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85027" y="-19050"/>
              <a:ext cx="90118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6163705" y="2329394"/>
            <a:ext cx="5395783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AGRADECIMENTOS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29000" y="3699128"/>
            <a:ext cx="11707956" cy="3868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100"/>
              </a:lnSpc>
            </a:pP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meus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alunos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/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egressos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curso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5100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À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Uniaraguaia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todos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seus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trabalhadores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corpo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docente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corpo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administrativo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)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além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dos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membros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diretoria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5100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À ANDEST do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Brasil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5100"/>
              </a:lnSpc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46139CC-D156-496A-9267-D33E8EB0DE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2" b="32568"/>
          <a:stretch/>
        </p:blipFill>
        <p:spPr>
          <a:xfrm>
            <a:off x="5251150" y="-269722"/>
            <a:ext cx="6747722" cy="24258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049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0" y="-20228"/>
            <a:ext cx="18288000" cy="10307228"/>
            <a:chOff x="0" y="0"/>
            <a:chExt cx="6615044" cy="3759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15044" cy="3759874"/>
            </a:xfrm>
            <a:custGeom>
              <a:avLst/>
              <a:gdLst/>
              <a:ahLst/>
              <a:cxnLst/>
              <a:rect l="l" t="t" r="r" b="b"/>
              <a:pathLst>
                <a:path w="6615044" h="3759874">
                  <a:moveTo>
                    <a:pt x="0" y="0"/>
                  </a:moveTo>
                  <a:lnTo>
                    <a:pt x="6615044" y="0"/>
                  </a:lnTo>
                  <a:lnTo>
                    <a:pt x="6615044" y="3759874"/>
                  </a:lnTo>
                  <a:lnTo>
                    <a:pt x="0" y="3759874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6615044" cy="3769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148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24935" y="8422047"/>
            <a:ext cx="12342085" cy="1436018"/>
            <a:chOff x="0" y="0"/>
            <a:chExt cx="16456113" cy="1914691"/>
          </a:xfrm>
        </p:grpSpPr>
        <p:sp>
          <p:nvSpPr>
            <p:cNvPr id="7" name="Freeform 7"/>
            <p:cNvSpPr/>
            <p:nvPr/>
          </p:nvSpPr>
          <p:spPr>
            <a:xfrm>
              <a:off x="5099364" y="917570"/>
              <a:ext cx="6218342" cy="825044"/>
            </a:xfrm>
            <a:custGeom>
              <a:avLst/>
              <a:gdLst/>
              <a:ahLst/>
              <a:cxnLst/>
              <a:rect l="l" t="t" r="r" b="b"/>
              <a:pathLst>
                <a:path w="6218342" h="825044">
                  <a:moveTo>
                    <a:pt x="0" y="0"/>
                  </a:moveTo>
                  <a:lnTo>
                    <a:pt x="6218342" y="0"/>
                  </a:lnTo>
                  <a:lnTo>
                    <a:pt x="6218342" y="825045"/>
                  </a:lnTo>
                  <a:lnTo>
                    <a:pt x="0" y="82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590161" y="517362"/>
              <a:ext cx="4865952" cy="987383"/>
            </a:xfrm>
            <a:custGeom>
              <a:avLst/>
              <a:gdLst/>
              <a:ahLst/>
              <a:cxnLst/>
              <a:rect l="l" t="t" r="r" b="b"/>
              <a:pathLst>
                <a:path w="4865952" h="987383">
                  <a:moveTo>
                    <a:pt x="0" y="0"/>
                  </a:moveTo>
                  <a:lnTo>
                    <a:pt x="4865952" y="0"/>
                  </a:lnTo>
                  <a:lnTo>
                    <a:pt x="4865952" y="987383"/>
                  </a:lnTo>
                  <a:lnTo>
                    <a:pt x="0" y="98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13032" y="395275"/>
              <a:ext cx="1245175" cy="1231556"/>
            </a:xfrm>
            <a:custGeom>
              <a:avLst/>
              <a:gdLst/>
              <a:ahLst/>
              <a:cxnLst/>
              <a:rect l="l" t="t" r="r" b="b"/>
              <a:pathLst>
                <a:path w="1245175" h="1231556">
                  <a:moveTo>
                    <a:pt x="0" y="0"/>
                  </a:moveTo>
                  <a:lnTo>
                    <a:pt x="1245175" y="0"/>
                  </a:lnTo>
                  <a:lnTo>
                    <a:pt x="1245175" y="1231556"/>
                  </a:lnTo>
                  <a:lnTo>
                    <a:pt x="0" y="1231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395275"/>
              <a:ext cx="2762573" cy="1519415"/>
            </a:xfrm>
            <a:custGeom>
              <a:avLst/>
              <a:gdLst/>
              <a:ahLst/>
              <a:cxnLst/>
              <a:rect l="l" t="t" r="r" b="b"/>
              <a:pathLst>
                <a:path w="2762573" h="1519415">
                  <a:moveTo>
                    <a:pt x="0" y="0"/>
                  </a:moveTo>
                  <a:lnTo>
                    <a:pt x="2762573" y="0"/>
                  </a:lnTo>
                  <a:lnTo>
                    <a:pt x="2762573" y="1519416"/>
                  </a:lnTo>
                  <a:lnTo>
                    <a:pt x="0" y="1519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46" y="-19050"/>
              <a:ext cx="1152240" cy="161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99364" y="-19050"/>
              <a:ext cx="108545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85027" y="-19050"/>
              <a:ext cx="901185" cy="178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12" b="1" spc="95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5248237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0" y="0"/>
                </a:moveTo>
                <a:lnTo>
                  <a:pt x="4641960" y="0"/>
                </a:lnTo>
                <a:lnTo>
                  <a:pt x="4641960" y="5038763"/>
                </a:lnTo>
                <a:lnTo>
                  <a:pt x="0" y="5038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 flipH="1" flipV="1">
            <a:off x="13646040" y="-20228"/>
            <a:ext cx="4641960" cy="5038763"/>
          </a:xfrm>
          <a:custGeom>
            <a:avLst/>
            <a:gdLst/>
            <a:ahLst/>
            <a:cxnLst/>
            <a:rect l="l" t="t" r="r" b="b"/>
            <a:pathLst>
              <a:path w="4641960" h="5038763">
                <a:moveTo>
                  <a:pt x="4641960" y="5038762"/>
                </a:moveTo>
                <a:lnTo>
                  <a:pt x="0" y="5038762"/>
                </a:lnTo>
                <a:lnTo>
                  <a:pt x="0" y="0"/>
                </a:lnTo>
                <a:lnTo>
                  <a:pt x="4641960" y="0"/>
                </a:lnTo>
                <a:lnTo>
                  <a:pt x="4641960" y="5038762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46139CC-D156-496A-9267-D33E8EB0DE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2" b="32568"/>
          <a:stretch/>
        </p:blipFill>
        <p:spPr>
          <a:xfrm>
            <a:off x="5251150" y="-269722"/>
            <a:ext cx="6747722" cy="2425801"/>
          </a:xfrm>
          <a:prstGeom prst="rect">
            <a:avLst/>
          </a:prstGeom>
        </p:spPr>
      </p:pic>
      <p:sp>
        <p:nvSpPr>
          <p:cNvPr id="20" name="Espaço Reservado para Texto 3">
            <a:extLst>
              <a:ext uri="{FF2B5EF4-FFF2-40B4-BE49-F238E27FC236}">
                <a16:creationId xmlns:a16="http://schemas.microsoft.com/office/drawing/2014/main" id="{19AFC4EF-37FE-4588-BE57-46FEC1972A1C}"/>
              </a:ext>
            </a:extLst>
          </p:cNvPr>
          <p:cNvSpPr txBox="1">
            <a:spLocks/>
          </p:cNvSpPr>
          <p:nvPr/>
        </p:nvSpPr>
        <p:spPr>
          <a:xfrm>
            <a:off x="2949203" y="3795192"/>
            <a:ext cx="4812807" cy="2567508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isabellearao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Isabelle Arão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Isabelle Rocha Arão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21" name="Picture 2" descr="Ficheiro:Instagram icon.png – Wikipédia, a enciclopédia livre">
            <a:extLst>
              <a:ext uri="{FF2B5EF4-FFF2-40B4-BE49-F238E27FC236}">
                <a16:creationId xmlns:a16="http://schemas.microsoft.com/office/drawing/2014/main" id="{36A350D8-E095-47CD-B221-58718D5B8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389" y="3747650"/>
            <a:ext cx="725750" cy="72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Facebook – entre ou cadastre-se">
            <a:extLst>
              <a:ext uri="{FF2B5EF4-FFF2-40B4-BE49-F238E27FC236}">
                <a16:creationId xmlns:a16="http://schemas.microsoft.com/office/drawing/2014/main" id="{6BE5615A-160E-440D-9BD9-5F606F127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591938"/>
            <a:ext cx="811985" cy="81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LinkedIn - Home | Facebook">
            <a:extLst>
              <a:ext uri="{FF2B5EF4-FFF2-40B4-BE49-F238E27FC236}">
                <a16:creationId xmlns:a16="http://schemas.microsoft.com/office/drawing/2014/main" id="{546D0CD9-348C-4A41-B3A6-ECF7F05CD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33" y="5555248"/>
            <a:ext cx="807452" cy="80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3814FB89-E553-48A2-81FC-67E8AE64BA1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0318" t="19478" r="30278" b="16729"/>
          <a:stretch/>
        </p:blipFill>
        <p:spPr>
          <a:xfrm>
            <a:off x="9116291" y="2293234"/>
            <a:ext cx="6475891" cy="589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51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1154</Words>
  <Application>Microsoft Office PowerPoint</Application>
  <PresentationFormat>Personalizar</PresentationFormat>
  <Paragraphs>217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Open Sauce</vt:lpstr>
      <vt:lpstr>Open Sauce Bold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</dc:title>
  <dc:creator>USER</dc:creator>
  <cp:lastModifiedBy>Elizabeth Cox</cp:lastModifiedBy>
  <cp:revision>80</cp:revision>
  <dcterms:created xsi:type="dcterms:W3CDTF">2006-08-16T00:00:00Z</dcterms:created>
  <dcterms:modified xsi:type="dcterms:W3CDTF">2026-09-14T15:34:17Z</dcterms:modified>
  <dc:identifier>DAHLW68qiOc</dc:identifier>
</cp:coreProperties>
</file>