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64" r:id="rId7"/>
    <p:sldId id="259" r:id="rId8"/>
    <p:sldId id="260" r:id="rId9"/>
  </p:sldIdLst>
  <p:sldSz cx="18288000" cy="10287000"/>
  <p:notesSz cx="6858000" cy="9144000"/>
  <p:embeddedFontLst>
    <p:embeddedFont>
      <p:font typeface="Open Sauce" panose="020B0604020202020204" charset="0"/>
      <p:regular r:id="rId10"/>
    </p:embeddedFont>
    <p:embeddedFont>
      <p:font typeface="Open Sauce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6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9.jpeg"/><Relationship Id="rId4" Type="http://schemas.openxmlformats.org/officeDocument/2006/relationships/image" Target="../media/image17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873522" y="4422182"/>
            <a:ext cx="14366824" cy="5319066"/>
          </a:xfrm>
          <a:prstGeom prst="round2Diag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6DD22882-401C-07BD-66F2-51B7A99BB94C}"/>
              </a:ext>
            </a:extLst>
          </p:cNvPr>
          <p:cNvGrpSpPr>
            <a:grpSpLocks/>
          </p:cNvGrpSpPr>
          <p:nvPr/>
        </p:nvGrpSpPr>
        <p:grpSpPr>
          <a:xfrm>
            <a:off x="13686578" y="5282756"/>
            <a:ext cx="4641961" cy="5038763"/>
            <a:chOff x="0" y="0"/>
            <a:chExt cx="6189282" cy="6718351"/>
          </a:xfrm>
        </p:grpSpPr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81F6F41-F68B-D2E6-B1A6-EB6D603C7CD0}"/>
                </a:ext>
              </a:extLst>
            </p:cNvPr>
            <p:cNvSpPr>
              <a:spLocks/>
            </p:cNvSpPr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6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6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955797" y="4564447"/>
            <a:ext cx="14366824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PAINEL 1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33344" y="6962768"/>
            <a:ext cx="10763655" cy="584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32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Nome do </a:t>
            </a:r>
            <a:r>
              <a:rPr lang="en-US" sz="32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palestrante</a:t>
            </a:r>
            <a:r>
              <a:rPr lang="en-US" sz="32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: Eng. Elton Fabro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87E7B80D-078D-7D50-6E57-D24254BED2F4}"/>
              </a:ext>
            </a:extLst>
          </p:cNvPr>
          <p:cNvSpPr txBox="1"/>
          <p:nvPr/>
        </p:nvSpPr>
        <p:spPr>
          <a:xfrm>
            <a:off x="3846323" y="5224250"/>
            <a:ext cx="10994533" cy="1251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Desafio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Promover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Qualidade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no Ensino da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Engenharia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Segurança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Trabalho</a:t>
            </a: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/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795984" y="1292181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INTRODUÇÃO AOS DESAFIOS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2933700"/>
            <a:ext cx="12566442" cy="4522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099"/>
              </a:lnSpc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Cenário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atual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Inovações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tecnológicas</a:t>
            </a: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Transformações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jurídicas</a:t>
            </a: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Complexidade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da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saúde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mental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nas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empresas</a:t>
            </a: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Antecipação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riscos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inéditos</a:t>
            </a: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Dialogar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com a nova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realidade</a:t>
            </a:r>
            <a:r>
              <a:rPr lang="en-US" sz="36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3600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trabalho</a:t>
            </a:r>
            <a:endParaRPr lang="en-US" sz="36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5099"/>
              </a:lnSpc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B9C134-2002-505B-E60F-521AC424C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281B4530-477F-DC23-FF9D-A48EFCBF7326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8BA53AA-9FB9-ED35-F149-FC4D987D3EBE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75F78BB7-658B-902F-B6E8-E77A57A9AF50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0481C2A-3F7A-53E0-D004-22CC940AB552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4D0CD1C7-3533-209B-5F99-0DB5FC91781E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FAA0ECF-8489-5938-9C51-F384438DDEA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B68F0CE6-A71A-ED5A-14B8-6D1AABCD0DCE}"/>
              </a:ext>
            </a:extLst>
          </p:cNvPr>
          <p:cNvSpPr txBox="1"/>
          <p:nvPr/>
        </p:nvSpPr>
        <p:spPr>
          <a:xfrm>
            <a:off x="7795984" y="1292181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INTRODUÇÃO AOS DESAFIOS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453B6FF-040D-6C0F-A177-BD1433775286}"/>
              </a:ext>
            </a:extLst>
          </p:cNvPr>
          <p:cNvSpPr txBox="1"/>
          <p:nvPr/>
        </p:nvSpPr>
        <p:spPr>
          <a:xfrm>
            <a:off x="1225494" y="3432791"/>
            <a:ext cx="14804076" cy="1905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ctr">
              <a:lnSpc>
                <a:spcPts val="5099"/>
              </a:lnSpc>
              <a:buFont typeface="Wingdings" panose="05000000000000000000" pitchFamily="2" charset="2"/>
              <a:buChar char="Ø"/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Pós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Graduação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Lato Sensu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Especialização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Engenharia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Segurança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na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Universidade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Caxias do Sul (UCS) – 28ª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edição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– Mais de 390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Engenheiros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formados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7837159-B311-DF4A-B58B-08265DA3BF2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2D0A4B1C-8E58-26F0-838A-0CD11022B71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B88DD4CF-21D9-622C-6E94-B994BF40C2A4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4D98FC6F-EABC-E287-43F4-2816AC0E7BD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AF80324C-B397-C7D3-4BFF-A58FB8A8FF99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5F87B11C-00BD-E470-69E0-E75823EB8F4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980314CE-ACD0-67C4-D41C-DD726C693769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FF1BF87A-FBB6-EE33-FA55-06E9785DD607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D552E390-C3BC-21AF-384A-041B49A197A0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415746B6-C433-054C-FEBA-9C9D17F56646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72142B89-61C4-A1DD-7DA4-AD9EBC759A2F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834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C04ADA-F2E0-E994-31F2-97FDA64F7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06669927-D3ED-3FF2-6441-56364E19E35B}"/>
              </a:ext>
            </a:extLst>
          </p:cNvPr>
          <p:cNvGrpSpPr/>
          <p:nvPr/>
        </p:nvGrpSpPr>
        <p:grpSpPr>
          <a:xfrm>
            <a:off x="0" y="5212873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336E1F5-3318-3BA1-B9EA-CB1F22B46FB6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2FB1485-1C54-AC04-AA54-7B3311A64FD5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38461B5-0177-31A2-71A1-1BB36AA8C360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587ABA89-211F-F904-2A9E-D8D80C4E0DF5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4A8295F-523C-FDB8-9D8F-7DA7B5E4173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CCB64663-F47D-276A-923B-CBDE5E9DE855}"/>
              </a:ext>
            </a:extLst>
          </p:cNvPr>
          <p:cNvSpPr txBox="1"/>
          <p:nvPr/>
        </p:nvSpPr>
        <p:spPr>
          <a:xfrm>
            <a:off x="7282221" y="1230777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DESAFIOS ATUAIS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F80B3AB-4685-6550-0A5A-1E01082C88B6}"/>
              </a:ext>
            </a:extLst>
          </p:cNvPr>
          <p:cNvSpPr txBox="1"/>
          <p:nvPr/>
        </p:nvSpPr>
        <p:spPr>
          <a:xfrm>
            <a:off x="1219200" y="3140103"/>
            <a:ext cx="13813945" cy="3214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mercantilização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como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obstáculo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à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qualidade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Ensino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EST.</a:t>
            </a: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falta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vivência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prática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nos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cursos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comprometem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qualidade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Ensino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EST.</a:t>
            </a:r>
          </a:p>
        </p:txBody>
      </p: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8598952-D9E9-D192-E15B-E902F9DDCD85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5C2C3170-E3F3-D64B-0F13-FC1743DAA903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1CC3E434-5CE9-16B1-DE70-3AFC7F591881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964630F6-33A9-7FFB-3F4C-B74763F872F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8D1B25D4-CF42-338C-1463-6B23F84032BF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69462793-4EA6-EBA1-A7FD-B609E653D64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A6CFF102-8E04-6456-A6E5-5E3F4E7089D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4AF6E6D-0AC2-3A2B-5C58-7F7CC7CE7B56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B968C180-7943-21DD-A362-0B5053835CC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0D378980-487E-E0E5-7382-57C545AA1365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B5646C20-1B71-A297-01E5-6EF358ABABF0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517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920109"/>
            <a:ext cx="13906500" cy="4522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Ampliar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a Carga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horária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mínima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aulas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práticas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exigida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por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lei.</a:t>
            </a: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endParaRPr lang="en-US" sz="3643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71500" indent="-571500" algn="just">
              <a:lnSpc>
                <a:spcPts val="5099"/>
              </a:lnSpc>
              <a:buFont typeface="Wingdings" panose="05000000000000000000" pitchFamily="2" charset="2"/>
              <a:buChar char="§"/>
            </a:pP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Introduzir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estágios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obrigatórios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serem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realizados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empresas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com SESMTs,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em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prestadoras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serviços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voltadas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à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Engenharia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de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Segurança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do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Trabalho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ou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 junto a </a:t>
            </a:r>
            <a:r>
              <a:rPr lang="en-US" sz="3643" dirty="0" err="1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peritos</a:t>
            </a: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28538F12-016F-0297-372A-F283594B09E8}"/>
              </a:ext>
            </a:extLst>
          </p:cNvPr>
          <p:cNvSpPr txBox="1"/>
          <p:nvPr/>
        </p:nvSpPr>
        <p:spPr>
          <a:xfrm>
            <a:off x="2209848" y="1250508"/>
            <a:ext cx="8915400" cy="1228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PROPOSTAS DE MELHORIA PARA REFLEXÃO/DISCUSSÃO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774ED0-566E-0635-F6B4-55ECF3DFA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ADE876BA-D435-06C3-C12F-4EA841B0F49B}"/>
              </a:ext>
            </a:extLst>
          </p:cNvPr>
          <p:cNvGrpSpPr/>
          <p:nvPr/>
        </p:nvGrpSpPr>
        <p:grpSpPr>
          <a:xfrm>
            <a:off x="13646087" y="5282756"/>
            <a:ext cx="4641961" cy="5038763"/>
            <a:chOff x="0" y="0"/>
            <a:chExt cx="6189282" cy="6718351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C72C15F-170A-5C6C-35F9-220AB5CA87C0}"/>
                </a:ext>
              </a:extLst>
            </p:cNvPr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AD838DD6-01B2-A545-5DA5-97FF3E233CD7}"/>
              </a:ext>
            </a:extLst>
          </p:cNvPr>
          <p:cNvGrpSpPr/>
          <p:nvPr/>
        </p:nvGrpSpPr>
        <p:grpSpPr>
          <a:xfrm>
            <a:off x="48" y="0"/>
            <a:ext cx="4641961" cy="5038763"/>
            <a:chOff x="0" y="0"/>
            <a:chExt cx="6189282" cy="6718351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C49637B-A791-EC6B-327E-C1DC2631D8E3}"/>
                </a:ext>
              </a:extLst>
            </p:cNvPr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EBCD4B3A-4A79-2075-7C91-FBED8D41C334}"/>
              </a:ext>
            </a:extLst>
          </p:cNvPr>
          <p:cNvGrpSpPr/>
          <p:nvPr/>
        </p:nvGrpSpPr>
        <p:grpSpPr>
          <a:xfrm>
            <a:off x="11125248" y="11745"/>
            <a:ext cx="7162800" cy="3187970"/>
            <a:chOff x="0" y="0"/>
            <a:chExt cx="9550400" cy="4250626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63191E20-8A5B-24AE-9B3F-5C8CCFE7EC7C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sp>
        <p:nvSpPr>
          <p:cNvPr id="16" name="TextBox 19">
            <a:extLst>
              <a:ext uri="{FF2B5EF4-FFF2-40B4-BE49-F238E27FC236}">
                <a16:creationId xmlns:a16="http://schemas.microsoft.com/office/drawing/2014/main" id="{1414F127-9EDC-95FE-896F-EA8F95F27C79}"/>
              </a:ext>
            </a:extLst>
          </p:cNvPr>
          <p:cNvSpPr txBox="1"/>
          <p:nvPr/>
        </p:nvSpPr>
        <p:spPr>
          <a:xfrm>
            <a:off x="2173562" y="1404751"/>
            <a:ext cx="8915400" cy="5870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SELO DE EXCELÊNCIA ANDEST</a:t>
            </a:r>
          </a:p>
        </p:txBody>
      </p:sp>
      <p:pic>
        <p:nvPicPr>
          <p:cNvPr id="3" name="Imagem 2" descr="Ícone&#10;&#10;O conteúdo gerado por IA pode estar incorreto.">
            <a:extLst>
              <a:ext uri="{FF2B5EF4-FFF2-40B4-BE49-F238E27FC236}">
                <a16:creationId xmlns:a16="http://schemas.microsoft.com/office/drawing/2014/main" id="{BE25F3D1-4C68-E7C1-A48E-3D9AE4075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3543300"/>
            <a:ext cx="5410200" cy="5020977"/>
          </a:xfrm>
          <a:prstGeom prst="rect">
            <a:avLst/>
          </a:prstGeom>
        </p:spPr>
      </p:pic>
      <p:pic>
        <p:nvPicPr>
          <p:cNvPr id="9" name="Imagem 8" descr="Logotipo, nome da empresa&#10;&#10;O conteúdo gerado por IA pode estar incorreto.">
            <a:extLst>
              <a:ext uri="{FF2B5EF4-FFF2-40B4-BE49-F238E27FC236}">
                <a16:creationId xmlns:a16="http://schemas.microsoft.com/office/drawing/2014/main" id="{E14E4010-AE4E-508D-266E-B7C8A4D2C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601" y="4206413"/>
            <a:ext cx="6248400" cy="368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41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3646039" y="5248237"/>
            <a:ext cx="4641961" cy="5038763"/>
            <a:chOff x="0" y="0"/>
            <a:chExt cx="6189282" cy="6718351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0"/>
                  </a:moveTo>
                  <a:lnTo>
                    <a:pt x="0" y="0"/>
                  </a:lnTo>
                  <a:lnTo>
                    <a:pt x="0" y="6718300"/>
                  </a:lnTo>
                  <a:lnTo>
                    <a:pt x="6189218" y="6718300"/>
                  </a:lnTo>
                  <a:lnTo>
                    <a:pt x="6189218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33338"/>
            <a:ext cx="4641961" cy="5038763"/>
            <a:chOff x="0" y="0"/>
            <a:chExt cx="6189282" cy="6718351"/>
          </a:xfrm>
        </p:grpSpPr>
        <p:sp>
          <p:nvSpPr>
            <p:cNvPr id="8" name="Freeform 8"/>
            <p:cNvSpPr/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25200" y="-26060"/>
            <a:ext cx="7162800" cy="3187970"/>
            <a:chOff x="0" y="0"/>
            <a:chExt cx="9550400" cy="42506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903028" y="1248470"/>
            <a:ext cx="8520855" cy="587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BERNARDINO RAMAZZINI</a:t>
            </a:r>
          </a:p>
        </p:txBody>
      </p:sp>
      <p:pic>
        <p:nvPicPr>
          <p:cNvPr id="13" name="Imagem 12" descr="Texto&#10;&#10;O conteúdo gerado por IA pode estar incorreto.">
            <a:extLst>
              <a:ext uri="{FF2B5EF4-FFF2-40B4-BE49-F238E27FC236}">
                <a16:creationId xmlns:a16="http://schemas.microsoft.com/office/drawing/2014/main" id="{4679786A-7134-1F23-CE6D-D60561964F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771" y="2613113"/>
            <a:ext cx="12802585" cy="5410200"/>
          </a:xfrm>
          <a:prstGeom prst="rect">
            <a:avLst/>
          </a:prstGeom>
        </p:spPr>
      </p:pic>
      <p:pic>
        <p:nvPicPr>
          <p:cNvPr id="2" name="Imagem 1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AF5C77EA-96BA-B99F-3101-6B548A414E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29842" y="7125043"/>
            <a:ext cx="5409130" cy="299041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-46339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20231"/>
            <a:ext cx="4641961" cy="5038763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6" y="6097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46110" y="4245483"/>
            <a:ext cx="5395779" cy="653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0F4164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AGRADECIMENTOS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8116" y="5657336"/>
            <a:ext cx="7605884" cy="1905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99"/>
              </a:lnSpc>
            </a:pPr>
            <a:r>
              <a:rPr lang="en-US" sz="4000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OBRIGADO A TODOS!!!!</a:t>
            </a:r>
          </a:p>
          <a:p>
            <a:pPr algn="just">
              <a:lnSpc>
                <a:spcPts val="5099"/>
              </a:lnSpc>
            </a:pPr>
            <a:endParaRPr lang="en-US" sz="4000" dirty="0">
              <a:solidFill>
                <a:srgbClr val="0F4164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just">
              <a:lnSpc>
                <a:spcPts val="5099"/>
              </a:lnSpc>
            </a:pPr>
            <a:r>
              <a:rPr lang="en-US" sz="3643" dirty="0">
                <a:solidFill>
                  <a:srgbClr val="0F4164"/>
                </a:solidFill>
                <a:latin typeface="Open Sauce"/>
                <a:ea typeface="Open Sauce"/>
                <a:cs typeface="Open Sauce"/>
                <a:sym typeface="Open Sauce"/>
              </a:rPr>
              <a:t>Elton Fabro – efabro1@ucs.br</a:t>
            </a:r>
          </a:p>
        </p:txBody>
      </p: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3962400" y="8359453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213</Words>
  <Application>Microsoft Office PowerPoint</Application>
  <PresentationFormat>Personalizar</PresentationFormat>
  <Paragraphs>41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Calibri</vt:lpstr>
      <vt:lpstr>Arial</vt:lpstr>
      <vt:lpstr>Open Sauce Bold</vt:lpstr>
      <vt:lpstr>Wingdings</vt:lpstr>
      <vt:lpstr>Open Sauce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User</cp:lastModifiedBy>
  <cp:revision>35</cp:revision>
  <dcterms:created xsi:type="dcterms:W3CDTF">2006-08-16T00:00:00Z</dcterms:created>
  <dcterms:modified xsi:type="dcterms:W3CDTF">2026-09-16T14:00:31Z</dcterms:modified>
  <dc:identifier>DAHMgNJc25E</dc:identifier>
</cp:coreProperties>
</file>