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57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4" r:id="rId15"/>
    <p:sldId id="273" r:id="rId16"/>
    <p:sldId id="260" r:id="rId17"/>
  </p:sldIdLst>
  <p:sldSz cx="18288000" cy="10287000"/>
  <p:notesSz cx="6858000" cy="9144000"/>
  <p:embeddedFontLst>
    <p:embeddedFont>
      <p:font typeface="Open Sauce" panose="020B0604020202020204" charset="0"/>
      <p:regular r:id="rId19"/>
    </p:embeddedFont>
    <p:embeddedFont>
      <p:font typeface="Open Sauce Bold" panose="020B0604020202020204" charset="0"/>
      <p:regular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boto Medium" panose="02000000000000000000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2F9"/>
    <a:srgbClr val="E3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404" autoAdjust="0"/>
  </p:normalViewPr>
  <p:slideViewPr>
    <p:cSldViewPr>
      <p:cViewPr>
        <p:scale>
          <a:sx n="70" d="100"/>
          <a:sy n="70" d="100"/>
        </p:scale>
        <p:origin x="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25A3F-D4F8-4DD9-8F32-07223E2738E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A9DA9-1D22-4EBD-944F-60F702CEB06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31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perigo não desapareceu. Ele mudou de forma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4760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6BE56-2F08-0C5E-4236-8D667B8AB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3680CCCA-467D-8AEB-7457-5020A16A77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9D555A8-DF99-E738-C730-49970F2812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AC0F2B6-5B4D-B875-EEB8-510D97479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314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C3B15-F42E-6346-C440-D478BBE4A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DAD6852-2FE3-B6FA-4BA1-A5B635B6A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7AFB1D9-A0AD-9A9E-46CD-0CE16E7850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EE3E52D-407A-51EC-8BAA-0549A0BA50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2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41136-3B4F-D67A-5C67-64B2DA52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1A9271C-FC38-B879-4A63-C7F9E183C0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4D065B4-C003-93F5-688B-A29525D78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8DA28BF-7787-135A-0892-0AC6410EB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4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76AF-B920-0314-EA62-7E3614760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A6ED914-FEE4-8D7A-287D-01284059B3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2B2DE4F-0766-BFE5-11EF-DC8566DD9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E8617F1-4807-3112-C56F-A3402F739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690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DC89B-163B-0B9D-E4E0-874E742F7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79A73CD-24E3-B87C-AA07-77022B05A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83E9EB9-6621-9C4C-8DF4-B6648C592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2A2691-0F3D-8E98-4BE1-AB45ED2D8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977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DF9D4-FD8E-84FE-737C-C74C38916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A7A9436-D894-F505-4FE5-A1F472528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7485ADE-D1E8-6324-5095-4549DD189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AA9EF1B-AA2D-ED3D-DC0B-4A0591313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501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79E2A-854F-4EFE-06EE-1B52707C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5BF08DD-7B85-D468-339C-0F06B6BD3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5ED9B73-098D-FD7F-1673-E1C2E6C0D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163D994-DBDF-A465-AEF4-A272BEA81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651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F507C-B18E-11D1-0285-8DF26D67B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5211F90-3594-DA5A-FB49-E98E4EE6D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260B914-F02E-4ED8-92E2-40697C0FC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F23397-5473-F9F4-5B88-B84034056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3516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10464-76E9-2418-B457-E3065DE34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C32BBF4-EAD0-6A4F-A3D0-BAC75824F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14F5664-3E34-5EAF-B984-810DCE5C4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615A467-6A71-FEF7-7A49-680042EB0A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6987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E59A3-D7E0-31EB-764A-FDF20559A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CBA13FF-241E-B779-03C2-98CE0C4D3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0FBA32E-059C-227A-707B-843426B0D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E2ADBFC-7C7F-BC0D-D87C-D94EB8F477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49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9A973-830D-BC01-8DD8-F808DDC72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7E83FD3-FE71-6946-C5DE-0D3D4F4A28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894447B-4AD1-4F95-3D23-CA02B5D9B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 próximo grande acidente pode começar muito antes de alguém chegar perto de uma máquina.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BC0C85-BB4E-9432-666B-741006F88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4A9DA9-1D22-4EBD-944F-60F702CEB066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444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12" Type="http://schemas.openxmlformats.org/officeDocument/2006/relationships/image" Target="../media/image1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4.svg"/><Relationship Id="rId5" Type="http://schemas.openxmlformats.org/officeDocument/2006/relationships/image" Target="../media/image6.png"/><Relationship Id="rId10" Type="http://schemas.openxmlformats.org/officeDocument/2006/relationships/image" Target="../media/image13.svg"/><Relationship Id="rId4" Type="http://schemas.openxmlformats.org/officeDocument/2006/relationships/image" Target="../media/image5.svg"/><Relationship Id="rId9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7.png"/><Relationship Id="rId5" Type="http://schemas.openxmlformats.org/officeDocument/2006/relationships/image" Target="../media/image5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svg"/><Relationship Id="rId10" Type="http://schemas.openxmlformats.org/officeDocument/2006/relationships/image" Target="../media/image18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5.sv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2.svg"/><Relationship Id="rId7" Type="http://schemas.openxmlformats.org/officeDocument/2006/relationships/image" Target="../media/image6.png"/><Relationship Id="rId12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2">
            <a:extLst>
              <a:ext uri="{FF2B5EF4-FFF2-40B4-BE49-F238E27FC236}">
                <a16:creationId xmlns:a16="http://schemas.microsoft.com/office/drawing/2014/main" id="{6785E4EF-1863-06F1-84E8-87863CFE54BB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6" name="Freeform 3">
              <a:extLst>
                <a:ext uri="{FF2B5EF4-FFF2-40B4-BE49-F238E27FC236}">
                  <a16:creationId xmlns:a16="http://schemas.microsoft.com/office/drawing/2014/main" id="{9B7BAC4C-503C-6AA0-1788-A34E6582C6D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>
            <a:spLocks/>
          </p:cNvSpPr>
          <p:nvPr/>
        </p:nvSpPr>
        <p:spPr>
          <a:xfrm flipV="1">
            <a:off x="1873522" y="4422182"/>
            <a:ext cx="14366824" cy="5319066"/>
          </a:xfrm>
          <a:prstGeom prst="round2Diag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pSp>
        <p:nvGrpSpPr>
          <p:cNvPr id="21" name="Group 21"/>
          <p:cNvGrpSpPr>
            <a:grpSpLocks/>
          </p:cNvGrpSpPr>
          <p:nvPr/>
        </p:nvGrpSpPr>
        <p:grpSpPr>
          <a:xfrm>
            <a:off x="3148746" y="80553"/>
            <a:ext cx="11980974" cy="4307148"/>
            <a:chOff x="0" y="0"/>
            <a:chExt cx="15974632" cy="5742864"/>
          </a:xfrm>
        </p:grpSpPr>
        <p:sp>
          <p:nvSpPr>
            <p:cNvPr id="22" name="Freeform 22"/>
            <p:cNvSpPr>
              <a:spLocks/>
            </p:cNvSpPr>
            <p:nvPr/>
          </p:nvSpPr>
          <p:spPr>
            <a:xfrm>
              <a:off x="0" y="0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1" name="Group 7">
            <a:extLst>
              <a:ext uri="{FF2B5EF4-FFF2-40B4-BE49-F238E27FC236}">
                <a16:creationId xmlns:a16="http://schemas.microsoft.com/office/drawing/2014/main" id="{1577B329-6280-F405-24DD-4169F1612837}"/>
              </a:ext>
            </a:extLst>
          </p:cNvPr>
          <p:cNvGrpSpPr>
            <a:grpSpLocks/>
          </p:cNvGrpSpPr>
          <p:nvPr/>
        </p:nvGrpSpPr>
        <p:grpSpPr>
          <a:xfrm>
            <a:off x="0" y="-34519"/>
            <a:ext cx="4641961" cy="5038763"/>
            <a:chOff x="0" y="0"/>
            <a:chExt cx="6189282" cy="6718351"/>
          </a:xfrm>
        </p:grpSpPr>
        <p:sp>
          <p:nvSpPr>
            <p:cNvPr id="52" name="Freeform 8">
              <a:extLst>
                <a:ext uri="{FF2B5EF4-FFF2-40B4-BE49-F238E27FC236}">
                  <a16:creationId xmlns:a16="http://schemas.microsoft.com/office/drawing/2014/main" id="{4DE0146E-04CA-80E9-336D-5AF0B0DAF713}"/>
                </a:ext>
              </a:extLst>
            </p:cNvPr>
            <p:cNvSpPr>
              <a:spLocks/>
            </p:cNvSpPr>
            <p:nvPr/>
          </p:nvSpPr>
          <p:spPr>
            <a:xfrm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6718300"/>
                  </a:moveTo>
                  <a:lnTo>
                    <a:pt x="6189218" y="6718300"/>
                  </a:lnTo>
                  <a:lnTo>
                    <a:pt x="6189218" y="0"/>
                  </a:lnTo>
                  <a:lnTo>
                    <a:pt x="0" y="0"/>
                  </a:lnTo>
                  <a:lnTo>
                    <a:pt x="0" y="6718300"/>
                  </a:lnTo>
                  <a:close/>
                </a:path>
              </a:pathLst>
            </a:custGeom>
            <a:blipFill>
              <a:blip r:embed="rId5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A117B676-42E9-EF66-3676-A3A551457F78}"/>
              </a:ext>
            </a:extLst>
          </p:cNvPr>
          <p:cNvGrpSpPr/>
          <p:nvPr/>
        </p:nvGrpSpPr>
        <p:grpSpPr>
          <a:xfrm>
            <a:off x="3126393" y="8337307"/>
            <a:ext cx="11861082" cy="1225803"/>
            <a:chOff x="3624939" y="8264916"/>
            <a:chExt cx="11861082" cy="1225803"/>
          </a:xfrm>
        </p:grpSpPr>
        <p:sp>
          <p:nvSpPr>
            <p:cNvPr id="5" name="Freeform 5"/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6" name="Group 6"/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4363012" y="831667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79785" y="8311868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641913" y="7364201"/>
            <a:ext cx="9302687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uce"/>
                <a:ea typeface="Open Sauce"/>
                <a:cs typeface="Open Sauce"/>
                <a:sym typeface="Open Sauce"/>
              </a:rPr>
              <a:t>Evandro Teruel</a:t>
            </a:r>
          </a:p>
        </p:txBody>
      </p:sp>
      <p:sp>
        <p:nvSpPr>
          <p:cNvPr id="54" name="TextBox 20">
            <a:extLst>
              <a:ext uri="{FF2B5EF4-FFF2-40B4-BE49-F238E27FC236}">
                <a16:creationId xmlns:a16="http://schemas.microsoft.com/office/drawing/2014/main" id="{87E7B80D-078D-7D50-6E57-D24254BED2F4}"/>
              </a:ext>
            </a:extLst>
          </p:cNvPr>
          <p:cNvSpPr txBox="1"/>
          <p:nvPr/>
        </p:nvSpPr>
        <p:spPr>
          <a:xfrm>
            <a:off x="6643999" y="5531355"/>
            <a:ext cx="512308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pt-BR" sz="4000" b="1" dirty="0"/>
              <a:t>Entre a </a:t>
            </a:r>
            <a:r>
              <a:rPr lang="pt-BR" sz="4000" b="1" dirty="0">
                <a:solidFill>
                  <a:srgbClr val="FF6600"/>
                </a:solidFill>
              </a:rPr>
              <a:t>Inovação</a:t>
            </a:r>
            <a:r>
              <a:rPr lang="pt-BR" sz="4000" b="1" dirty="0"/>
              <a:t> e a </a:t>
            </a:r>
            <a:r>
              <a:rPr lang="pt-BR" sz="4000" b="1" dirty="0">
                <a:solidFill>
                  <a:srgbClr val="FF6600"/>
                </a:solidFill>
              </a:rPr>
              <a:t>Responsabilidade</a:t>
            </a:r>
            <a:endParaRPr lang="pt-BR" sz="4000" dirty="0">
              <a:solidFill>
                <a:srgbClr val="FF6600"/>
              </a:solidFill>
              <a:latin typeface="Aptos"/>
            </a:endParaRPr>
          </a:p>
        </p:txBody>
      </p:sp>
      <p:pic>
        <p:nvPicPr>
          <p:cNvPr id="3" name="Picture 6" descr="A white logo with a black background&#10;&#10;Description automatically generated">
            <a:extLst>
              <a:ext uri="{FF2B5EF4-FFF2-40B4-BE49-F238E27FC236}">
                <a16:creationId xmlns:a16="http://schemas.microsoft.com/office/drawing/2014/main" id="{5A18582E-E293-2747-501A-C2D7E50687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44800" y="380278"/>
            <a:ext cx="2578373" cy="1824174"/>
          </a:xfrm>
          <a:prstGeom prst="rect">
            <a:avLst/>
          </a:prstGeom>
        </p:spPr>
      </p:pic>
      <p:sp>
        <p:nvSpPr>
          <p:cNvPr id="18" name="TextBox 20">
            <a:extLst>
              <a:ext uri="{FF2B5EF4-FFF2-40B4-BE49-F238E27FC236}">
                <a16:creationId xmlns:a16="http://schemas.microsoft.com/office/drawing/2014/main" id="{17E801A8-1633-FCF4-4943-624D6E6D1770}"/>
              </a:ext>
            </a:extLst>
          </p:cNvPr>
          <p:cNvSpPr txBox="1"/>
          <p:nvPr/>
        </p:nvSpPr>
        <p:spPr>
          <a:xfrm>
            <a:off x="5334000" y="4533747"/>
            <a:ext cx="8248614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4000" b="1" dirty="0"/>
              <a:t>Inteligência Artificial na Educação</a:t>
            </a:r>
            <a:endParaRPr lang="pt-BR" sz="4000" dirty="0">
              <a:solidFill>
                <a:srgbClr val="FF66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FFEE4-9EBF-5FBB-8052-8BFDB6CBC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32A2081C-36F4-84E4-A0FF-26EA2885D181}"/>
              </a:ext>
            </a:extLst>
          </p:cNvPr>
          <p:cNvGrpSpPr/>
          <p:nvPr/>
        </p:nvGrpSpPr>
        <p:grpSpPr>
          <a:xfrm>
            <a:off x="-9525" y="5143500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60DEAC5-F9CF-101A-7748-232A715515E8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D72D05B1-B2F9-465D-2E65-49E8E3733905}"/>
              </a:ext>
            </a:extLst>
          </p:cNvPr>
          <p:cNvGrpSpPr/>
          <p:nvPr/>
        </p:nvGrpSpPr>
        <p:grpSpPr>
          <a:xfrm>
            <a:off x="14859000" y="-65223"/>
            <a:ext cx="3429000" cy="2694165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9B8D1A3-49EE-CAD4-A60E-25B465E79F21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E23EF103-2EA4-A823-E17A-032821B29855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CAC408D-F2A3-2F38-2021-40ACCE7B90C0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3947C6E9-8DE6-1E1E-3F53-B08E7D3BFC72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36FCB40-544C-4D47-8427-BB4B17841FA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C899C708-14BD-D1A0-3187-D9EECA6D1561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0261BD74-2F9F-3446-8949-0D3FE463B864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15C15462-7372-7C2B-D42D-80CA8A8AC93D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013392F3-B9C8-6594-1FB2-A850C2E3132B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59B605FD-2AB0-9611-0568-11EA9121706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CDFC6825-D4EA-704F-A946-4422CDF8CDA2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5DB78907-9907-FFC6-ECBC-01683A3ADD20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F55B3282-17ED-09DF-67F3-064BFD9E75A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56594240-6798-C98F-9210-0BCC09E9D57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6" name="Picture 1">
            <a:extLst>
              <a:ext uri="{FF2B5EF4-FFF2-40B4-BE49-F238E27FC236}">
                <a16:creationId xmlns:a16="http://schemas.microsoft.com/office/drawing/2014/main" id="{2A76FE40-73BD-6848-378A-9D5649D187F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28088"/>
            <a:ext cx="1828800" cy="1479306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995A3A49-435D-9EF4-693D-FB9A3188FA87}"/>
              </a:ext>
            </a:extLst>
          </p:cNvPr>
          <p:cNvSpPr/>
          <p:nvPr/>
        </p:nvSpPr>
        <p:spPr>
          <a:xfrm>
            <a:off x="1752600" y="4229100"/>
            <a:ext cx="6834431" cy="73152"/>
          </a:xfrm>
          <a:prstGeom prst="rect">
            <a:avLst/>
          </a:prstGeom>
          <a:solidFill>
            <a:srgbClr val="F45B30"/>
          </a:solidFill>
          <a:ln>
            <a:solidFill>
              <a:srgbClr val="F45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6261FED8-B88F-CC92-500C-131D03420CBE}"/>
              </a:ext>
            </a:extLst>
          </p:cNvPr>
          <p:cNvSpPr txBox="1"/>
          <p:nvPr/>
        </p:nvSpPr>
        <p:spPr>
          <a:xfrm>
            <a:off x="1650527" y="5208435"/>
            <a:ext cx="8617281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3200" dirty="0">
                <a:solidFill>
                  <a:schemeClr val="tx2"/>
                </a:solidFill>
              </a:rPr>
              <a:t>O que o profissional ainda precisa aprender?</a:t>
            </a:r>
            <a:endParaRPr sz="2800" b="0" dirty="0">
              <a:solidFill>
                <a:schemeClr val="tx2"/>
              </a:solidFill>
              <a:latin typeface="Aptos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3F6E36B6-C2D4-B01B-1210-A6C248339ACC}"/>
              </a:ext>
            </a:extLst>
          </p:cNvPr>
          <p:cNvSpPr txBox="1"/>
          <p:nvPr/>
        </p:nvSpPr>
        <p:spPr>
          <a:xfrm>
            <a:off x="1650527" y="6758101"/>
            <a:ext cx="6588905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3200" dirty="0">
                <a:solidFill>
                  <a:schemeClr val="tx2"/>
                </a:solidFill>
              </a:rPr>
              <a:t>O que precisamos ensinar?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FF828690-DFA2-8B6D-9DB5-14A0D88BED72}"/>
              </a:ext>
            </a:extLst>
          </p:cNvPr>
          <p:cNvSpPr txBox="1"/>
          <p:nvPr/>
        </p:nvSpPr>
        <p:spPr>
          <a:xfrm>
            <a:off x="1650527" y="2581054"/>
            <a:ext cx="10690731" cy="144655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400" dirty="0">
                <a:solidFill>
                  <a:schemeClr val="tx2"/>
                </a:solidFill>
              </a:rPr>
              <a:t>Se a IA consegue responder, escrever, calcular, analisar e recomendar...</a:t>
            </a:r>
          </a:p>
        </p:txBody>
      </p:sp>
    </p:spTree>
    <p:extLst>
      <p:ext uri="{BB962C8B-B14F-4D97-AF65-F5344CB8AC3E}">
        <p14:creationId xmlns:p14="http://schemas.microsoft.com/office/powerpoint/2010/main" val="187867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ounded Rectangle 7">
            <a:extLst>
              <a:ext uri="{FF2B5EF4-FFF2-40B4-BE49-F238E27FC236}">
                <a16:creationId xmlns:a16="http://schemas.microsoft.com/office/drawing/2014/main" id="{EB34A6F0-4AA7-B9CB-C214-6DA7EB643E19}"/>
              </a:ext>
            </a:extLst>
          </p:cNvPr>
          <p:cNvSpPr/>
          <p:nvPr/>
        </p:nvSpPr>
        <p:spPr>
          <a:xfrm>
            <a:off x="2667000" y="4523921"/>
            <a:ext cx="11506200" cy="3743779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15" name="Group 15"/>
          <p:cNvGrpSpPr/>
          <p:nvPr/>
        </p:nvGrpSpPr>
        <p:grpSpPr>
          <a:xfrm>
            <a:off x="-9525" y="5753100"/>
            <a:ext cx="4352925" cy="4438371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5FF41C67-DBF9-4281-9FFF-25F4B213A06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E13B1068-27FC-49CB-8447-BEC5A6ED077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3756F09-BEA8-432D-92F1-054D26001550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B9FEBBC8-9691-474E-8E6E-64DAF31DB84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674F6EB-4B39-47E7-BD9E-76B9C65A017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2DC84E0-923D-416F-BF5E-907BA6211A3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AA9100E-2C7F-4530-8205-318DC1185F37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CFEBFB3-2345-4681-8961-5720B50D0B3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BF25353-4D23-4C4F-80A8-ADDACAB0C96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555AD30E-595F-49E9-8757-2899F9BBECFB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B5319A5-FFEB-448E-B210-7A094BEEA22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C9A5F9B5-9688-5866-E27C-6528AAD1964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8FE7332-A064-1BFC-DA17-36810B6F14B1}"/>
              </a:ext>
            </a:extLst>
          </p:cNvPr>
          <p:cNvSpPr txBox="1"/>
          <p:nvPr/>
        </p:nvSpPr>
        <p:spPr>
          <a:xfrm>
            <a:off x="2761367" y="2616002"/>
            <a:ext cx="98472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IA não é apenas ChatGPT: o que realmente mudou?</a:t>
            </a:r>
            <a:endParaRPr lang="pt-BR" sz="3600" b="1" dirty="0">
              <a:solidFill>
                <a:schemeClr val="tx2"/>
              </a:solidFill>
              <a:latin typeface="Aptos Display"/>
            </a:endParaRPr>
          </a:p>
        </p:txBody>
      </p:sp>
      <p:sp>
        <p:nvSpPr>
          <p:cNvPr id="92" name="TextBox 9">
            <a:extLst>
              <a:ext uri="{FF2B5EF4-FFF2-40B4-BE49-F238E27FC236}">
                <a16:creationId xmlns:a16="http://schemas.microsoft.com/office/drawing/2014/main" id="{C8090311-7E78-5D70-1915-4A580934274D}"/>
              </a:ext>
            </a:extLst>
          </p:cNvPr>
          <p:cNvSpPr txBox="1"/>
          <p:nvPr/>
        </p:nvSpPr>
        <p:spPr>
          <a:xfrm>
            <a:off x="3200400" y="6737710"/>
            <a:ext cx="10376277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400" dirty="0"/>
              <a:t>A tecnologia deixou de apenas localizar informação e passou a produzir respostas plausíveis, interpretar dados e apoiar decisões.</a:t>
            </a:r>
          </a:p>
        </p:txBody>
      </p:sp>
      <p:sp>
        <p:nvSpPr>
          <p:cNvPr id="94" name="Shape 3">
            <a:extLst>
              <a:ext uri="{FF2B5EF4-FFF2-40B4-BE49-F238E27FC236}">
                <a16:creationId xmlns:a16="http://schemas.microsoft.com/office/drawing/2014/main" id="{93B28485-9A1D-353B-9A40-0D01623ABFB8}"/>
              </a:ext>
            </a:extLst>
          </p:cNvPr>
          <p:cNvSpPr/>
          <p:nvPr/>
        </p:nvSpPr>
        <p:spPr>
          <a:xfrm>
            <a:off x="4571160" y="5152324"/>
            <a:ext cx="1097280" cy="0"/>
          </a:xfrm>
          <a:prstGeom prst="line">
            <a:avLst/>
          </a:prstGeom>
          <a:noFill/>
          <a:ln w="27940">
            <a:solidFill>
              <a:srgbClr val="AAB7C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6" name="Shape 4">
            <a:extLst>
              <a:ext uri="{FF2B5EF4-FFF2-40B4-BE49-F238E27FC236}">
                <a16:creationId xmlns:a16="http://schemas.microsoft.com/office/drawing/2014/main" id="{F18658FD-FDC6-520E-6AD4-701598B011FC}"/>
              </a:ext>
            </a:extLst>
          </p:cNvPr>
          <p:cNvSpPr/>
          <p:nvPr/>
        </p:nvSpPr>
        <p:spPr>
          <a:xfrm>
            <a:off x="7314360" y="5152324"/>
            <a:ext cx="1097280" cy="0"/>
          </a:xfrm>
          <a:prstGeom prst="line">
            <a:avLst/>
          </a:prstGeom>
          <a:noFill/>
          <a:ln w="27940">
            <a:solidFill>
              <a:srgbClr val="AAB7C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98" name="Shape 5">
            <a:extLst>
              <a:ext uri="{FF2B5EF4-FFF2-40B4-BE49-F238E27FC236}">
                <a16:creationId xmlns:a16="http://schemas.microsoft.com/office/drawing/2014/main" id="{A6BFDBD2-3438-090A-0E13-27B7235DB0FC}"/>
              </a:ext>
            </a:extLst>
          </p:cNvPr>
          <p:cNvSpPr/>
          <p:nvPr/>
        </p:nvSpPr>
        <p:spPr>
          <a:xfrm>
            <a:off x="10057560" y="5152324"/>
            <a:ext cx="1097280" cy="0"/>
          </a:xfrm>
          <a:prstGeom prst="line">
            <a:avLst/>
          </a:prstGeom>
          <a:noFill/>
          <a:ln w="27940">
            <a:solidFill>
              <a:srgbClr val="AAB7C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pic>
        <p:nvPicPr>
          <p:cNvPr id="100" name="Image 0" descr="preencoded.png">
            <a:extLst>
              <a:ext uri="{FF2B5EF4-FFF2-40B4-BE49-F238E27FC236}">
                <a16:creationId xmlns:a16="http://schemas.microsoft.com/office/drawing/2014/main" id="{4A6D377E-787D-7C3F-4783-AB4F9F8ADA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18865" y="4797344"/>
            <a:ext cx="913383" cy="879553"/>
          </a:xfrm>
          <a:prstGeom prst="rect">
            <a:avLst/>
          </a:prstGeom>
        </p:spPr>
      </p:pic>
      <p:pic>
        <p:nvPicPr>
          <p:cNvPr id="102" name="Image 1" descr="preencoded.png">
            <a:extLst>
              <a:ext uri="{FF2B5EF4-FFF2-40B4-BE49-F238E27FC236}">
                <a16:creationId xmlns:a16="http://schemas.microsoft.com/office/drawing/2014/main" id="{32125B95-B109-A145-3CC4-472E365614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07352" y="4797344"/>
            <a:ext cx="768096" cy="830994"/>
          </a:xfrm>
          <a:prstGeom prst="rect">
            <a:avLst/>
          </a:prstGeom>
        </p:spPr>
      </p:pic>
      <p:pic>
        <p:nvPicPr>
          <p:cNvPr id="104" name="Image 2" descr="preencoded.png">
            <a:extLst>
              <a:ext uri="{FF2B5EF4-FFF2-40B4-BE49-F238E27FC236}">
                <a16:creationId xmlns:a16="http://schemas.microsoft.com/office/drawing/2014/main" id="{BA75BF3A-A0DB-BC30-CCD6-6659D77CAE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50552" y="4797344"/>
            <a:ext cx="768096" cy="830994"/>
          </a:xfrm>
          <a:prstGeom prst="rect">
            <a:avLst/>
          </a:prstGeom>
        </p:spPr>
      </p:pic>
      <p:pic>
        <p:nvPicPr>
          <p:cNvPr id="106" name="Image 3" descr="preencoded.png">
            <a:extLst>
              <a:ext uri="{FF2B5EF4-FFF2-40B4-BE49-F238E27FC236}">
                <a16:creationId xmlns:a16="http://schemas.microsoft.com/office/drawing/2014/main" id="{C69714C8-8F54-406B-83F1-DCC6AD953D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593752" y="4797344"/>
            <a:ext cx="768096" cy="830991"/>
          </a:xfrm>
          <a:prstGeom prst="rect">
            <a:avLst/>
          </a:prstGeom>
        </p:spPr>
      </p:pic>
      <p:sp>
        <p:nvSpPr>
          <p:cNvPr id="126" name="TextBox 8">
            <a:extLst>
              <a:ext uri="{FF2B5EF4-FFF2-40B4-BE49-F238E27FC236}">
                <a16:creationId xmlns:a16="http://schemas.microsoft.com/office/drawing/2014/main" id="{2BD2E5BE-E9F0-0619-82AB-7131883F24EA}"/>
              </a:ext>
            </a:extLst>
          </p:cNvPr>
          <p:cNvSpPr txBox="1"/>
          <p:nvPr/>
        </p:nvSpPr>
        <p:spPr>
          <a:xfrm>
            <a:off x="3218865" y="5838662"/>
            <a:ext cx="10527903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000" b="1" dirty="0"/>
              <a:t>BUSCAR                                  GERAR                                    ANALISAR                        RECOMENDAR</a:t>
            </a:r>
            <a:endParaRPr sz="2100" b="1" dirty="0">
              <a:solidFill>
                <a:srgbClr val="2A777E"/>
              </a:solidFill>
              <a:latin typeface="Aptos Displa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06972-C9A5-14BC-2701-8FA63A92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2CEB00ED-D786-B2E0-65D6-87C389A67061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8AD531AC-F290-EF87-E424-7613F91D99F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EC398BE-DB04-8330-C360-469B83272600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EB6D408-AF02-DBAE-B481-C9185F9C75F4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4921227-7BE6-7483-8F9E-3938BE9719FF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197C469-42DE-921A-02BE-7455FADB2BCE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733B266-920F-ED77-2704-8F267FA9DF8C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B7AD94F7-C7B8-08E3-9EB9-44E021E0551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9171F987-FAEB-2F4C-9F4D-2F41ADDE920C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61AA8D86-6548-EBDF-928F-0586FC09ACA5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CBEB5CEF-A6A5-3B22-74F1-97D5A8D980C9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AC22E461-C54F-C896-138B-6E77D9E5D581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7D501C07-79D9-033D-53D3-A12F1DC69C04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F4F5F13-EADB-6384-91D7-23AA2373734C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9DEC2112-F9B6-472E-983F-5607B33D869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1227400C-89E7-5EAA-7E58-6FB59CD055D3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4C2C5D0-A381-610E-3E6D-AC67BF2A9576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06353BA5-F4E9-47F5-EBF1-9680DCA275B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cxnSp>
        <p:nvCxnSpPr>
          <p:cNvPr id="49" name="Straight Connector 9">
            <a:extLst>
              <a:ext uri="{FF2B5EF4-FFF2-40B4-BE49-F238E27FC236}">
                <a16:creationId xmlns:a16="http://schemas.microsoft.com/office/drawing/2014/main" id="{0EFE8113-9CB2-98C9-21F6-4090942D0C82}"/>
              </a:ext>
            </a:extLst>
          </p:cNvPr>
          <p:cNvCxnSpPr>
            <a:cxnSpLocks/>
          </p:cNvCxnSpPr>
          <p:nvPr/>
        </p:nvCxnSpPr>
        <p:spPr>
          <a:xfrm>
            <a:off x="6683848" y="1244267"/>
            <a:ext cx="6857490" cy="0"/>
          </a:xfrm>
          <a:prstGeom prst="line">
            <a:avLst/>
          </a:prstGeom>
          <a:ln>
            <a:solidFill>
              <a:srgbClr val="034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0AFC6AEE-99CB-2F20-85FD-B0560026A6FE}"/>
              </a:ext>
            </a:extLst>
          </p:cNvPr>
          <p:cNvSpPr txBox="1"/>
          <p:nvPr/>
        </p:nvSpPr>
        <p:spPr>
          <a:xfrm>
            <a:off x="1572973" y="2324100"/>
            <a:ext cx="104051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/>
              <a:t>Aprender COM a IA ou entregar o pensamento PARA a IA?</a:t>
            </a:r>
            <a:endParaRPr lang="pt-BR" sz="36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54" name="Rectangle 6">
            <a:extLst>
              <a:ext uri="{FF2B5EF4-FFF2-40B4-BE49-F238E27FC236}">
                <a16:creationId xmlns:a16="http://schemas.microsoft.com/office/drawing/2014/main" id="{DD76B97E-6749-A2EA-42EC-31B377BEECE1}"/>
              </a:ext>
            </a:extLst>
          </p:cNvPr>
          <p:cNvSpPr/>
          <p:nvPr/>
        </p:nvSpPr>
        <p:spPr>
          <a:xfrm>
            <a:off x="1572973" y="3841811"/>
            <a:ext cx="6834431" cy="73152"/>
          </a:xfrm>
          <a:prstGeom prst="rect">
            <a:avLst/>
          </a:prstGeom>
          <a:solidFill>
            <a:srgbClr val="F45B30"/>
          </a:solidFill>
          <a:ln>
            <a:solidFill>
              <a:srgbClr val="F45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sp>
        <p:nvSpPr>
          <p:cNvPr id="55" name="Title 1">
            <a:extLst>
              <a:ext uri="{FF2B5EF4-FFF2-40B4-BE49-F238E27FC236}">
                <a16:creationId xmlns:a16="http://schemas.microsoft.com/office/drawing/2014/main" id="{D8FE615E-956D-7A31-1748-079F129789F1}"/>
              </a:ext>
            </a:extLst>
          </p:cNvPr>
          <p:cNvSpPr txBox="1">
            <a:spLocks/>
          </p:cNvSpPr>
          <p:nvPr/>
        </p:nvSpPr>
        <p:spPr>
          <a:xfrm>
            <a:off x="1626635" y="4696265"/>
            <a:ext cx="3476206" cy="353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pt-BR" sz="2000" b="1" dirty="0"/>
              <a:t>IA COMO AMPLIFICADOR</a:t>
            </a:r>
          </a:p>
          <a:p>
            <a:pPr algn="l">
              <a:lnSpc>
                <a:spcPct val="100000"/>
              </a:lnSpc>
            </a:pPr>
            <a:r>
              <a:rPr lang="pt-BR" sz="1600" b="1" dirty="0">
                <a:solidFill>
                  <a:srgbClr val="034E9B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4EDAA400-35F9-DF19-3A05-90BAA986E3A6}"/>
              </a:ext>
            </a:extLst>
          </p:cNvPr>
          <p:cNvSpPr txBox="1">
            <a:spLocks/>
          </p:cNvSpPr>
          <p:nvPr/>
        </p:nvSpPr>
        <p:spPr>
          <a:xfrm>
            <a:off x="1626635" y="5316669"/>
            <a:ext cx="4341519" cy="22410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“Explique este conceito de outra forma.”</a:t>
            </a:r>
            <a:b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“Questione minha conclusão.”</a:t>
            </a:r>
            <a:b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“Mostre hipóteses alternativas.”</a:t>
            </a:r>
            <a:b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“O que eu deveria verificar?”</a:t>
            </a: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EF4FE9E2-37E2-D524-5C48-9D3005D43050}"/>
              </a:ext>
            </a:extLst>
          </p:cNvPr>
          <p:cNvSpPr txBox="1">
            <a:spLocks/>
          </p:cNvSpPr>
          <p:nvPr/>
        </p:nvSpPr>
        <p:spPr>
          <a:xfrm>
            <a:off x="7239000" y="4696265"/>
            <a:ext cx="3476206" cy="3531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000" b="1" dirty="0"/>
              <a:t>IA COMO SUBSTITUTO</a:t>
            </a:r>
            <a:r>
              <a:rPr lang="pt-BR" sz="1600" b="1" dirty="0">
                <a:solidFill>
                  <a:srgbClr val="034E9B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 </a:t>
            </a: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7A3E12B5-E8A6-F5FC-1360-AD1EB0772B81}"/>
              </a:ext>
            </a:extLst>
          </p:cNvPr>
          <p:cNvSpPr txBox="1"/>
          <p:nvPr/>
        </p:nvSpPr>
        <p:spPr>
          <a:xfrm>
            <a:off x="1641550" y="7521254"/>
            <a:ext cx="9835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A mesma ferramenta pode desenvolver ou enfraquecer a aprendizagem.</a:t>
            </a:r>
          </a:p>
        </p:txBody>
      </p:sp>
      <p:sp>
        <p:nvSpPr>
          <p:cNvPr id="59" name="Title 1">
            <a:extLst>
              <a:ext uri="{FF2B5EF4-FFF2-40B4-BE49-F238E27FC236}">
                <a16:creationId xmlns:a16="http://schemas.microsoft.com/office/drawing/2014/main" id="{5CB56B05-9D1C-6673-6990-CDD0CFC0BD9F}"/>
              </a:ext>
            </a:extLst>
          </p:cNvPr>
          <p:cNvSpPr txBox="1">
            <a:spLocks/>
          </p:cNvSpPr>
          <p:nvPr/>
        </p:nvSpPr>
        <p:spPr>
          <a:xfrm>
            <a:off x="7222958" y="5316669"/>
            <a:ext cx="5035157" cy="22410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“Faça meu trabalho.”</a:t>
            </a:r>
            <a:b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“Dê a resposta final.”</a:t>
            </a:r>
            <a:b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“Produza o relatório completo.”</a:t>
            </a:r>
            <a:b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1800" dirty="0">
                <a:solidFill>
                  <a:srgbClr val="034E9B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“Resolva sem que eu precise compreender.”</a:t>
            </a:r>
          </a:p>
        </p:txBody>
      </p:sp>
      <p:cxnSp>
        <p:nvCxnSpPr>
          <p:cNvPr id="60" name="Straight Connector 10">
            <a:extLst>
              <a:ext uri="{FF2B5EF4-FFF2-40B4-BE49-F238E27FC236}">
                <a16:creationId xmlns:a16="http://schemas.microsoft.com/office/drawing/2014/main" id="{B8A5E7D1-B20C-C730-67FA-AC951C6CB633}"/>
              </a:ext>
            </a:extLst>
          </p:cNvPr>
          <p:cNvCxnSpPr>
            <a:cxnSpLocks/>
          </p:cNvCxnSpPr>
          <p:nvPr/>
        </p:nvCxnSpPr>
        <p:spPr>
          <a:xfrm>
            <a:off x="1572973" y="8724900"/>
            <a:ext cx="10294593" cy="0"/>
          </a:xfrm>
          <a:prstGeom prst="line">
            <a:avLst/>
          </a:prstGeom>
          <a:ln>
            <a:solidFill>
              <a:srgbClr val="034E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1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F3E06-2361-8EC2-3F69-B03707E6E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7F04C883-4772-1AFB-A47E-688623B19261}"/>
              </a:ext>
            </a:extLst>
          </p:cNvPr>
          <p:cNvGrpSpPr/>
          <p:nvPr/>
        </p:nvGrpSpPr>
        <p:grpSpPr>
          <a:xfrm>
            <a:off x="0" y="5241034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5EF0635-FEF0-BDF2-03DC-FDFB8E93CE36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4C481C3A-9243-4029-285B-D3D39DE06C99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1A35088-7B44-9B23-10E1-248223C28A61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B9B29ED8-4045-3CD2-F2A9-7B6D6DD2364C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0B5661A-0733-9FFC-DCAF-52D300A8D078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F959A17-F4D3-8160-D222-4F795C3F8D9F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A4F3FAA2-7C5C-F002-41F5-26FBB51BED7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D74A8161-0C51-FD69-DA14-DCDA04C5A9EB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8FC197C1-41F1-B0F3-8751-A3A359D2B29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D920ADC4-440A-380F-22D2-7F0EE1B459B7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A78AEDEA-1968-7AF7-AE9F-53FBE5790C86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03CB1EF6-080E-D542-2ADB-E5AC51BDB071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AB865EB6-9713-AFF7-7D41-9DDB41A250C3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FD58E088-048A-7F4A-75B2-E8481071F304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1BFB56AD-7D5C-352A-BEE8-8D97B45E0C28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8D0989A4-2C8C-7D31-9A77-1C30A6C517D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CD363D8A-F171-F7C8-0CA7-8BAB7F2B18F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366E667-8620-B796-8F0A-66CF23D36E75}"/>
              </a:ext>
            </a:extLst>
          </p:cNvPr>
          <p:cNvSpPr txBox="1"/>
          <p:nvPr/>
        </p:nvSpPr>
        <p:spPr>
          <a:xfrm>
            <a:off x="1699500" y="2637514"/>
            <a:ext cx="9487881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Quando a resposta ficou fácil, o julgamento ficou mais importante.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75B3958-21EF-B22E-7775-79B929BC8C8F}"/>
              </a:ext>
            </a:extLst>
          </p:cNvPr>
          <p:cNvSpPr txBox="1"/>
          <p:nvPr/>
        </p:nvSpPr>
        <p:spPr>
          <a:xfrm>
            <a:off x="6111286" y="4762500"/>
            <a:ext cx="554731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</a:rPr>
              <a:t>          SABER A RESPOSTA</a:t>
            </a:r>
            <a:br>
              <a:rPr lang="pt-BR" sz="3200" dirty="0">
                <a:solidFill>
                  <a:schemeClr val="tx2"/>
                </a:solidFill>
              </a:rPr>
            </a:br>
            <a:r>
              <a:rPr lang="pt-BR" sz="3200" dirty="0">
                <a:solidFill>
                  <a:schemeClr val="tx2"/>
                </a:solidFill>
              </a:rPr>
              <a:t>                       ↓</a:t>
            </a:r>
            <a:br>
              <a:rPr lang="pt-BR" sz="3200" dirty="0">
                <a:solidFill>
                  <a:schemeClr val="tx2"/>
                </a:solidFill>
              </a:rPr>
            </a:br>
            <a:r>
              <a:rPr lang="pt-BR" sz="3200" b="1" dirty="0">
                <a:solidFill>
                  <a:schemeClr val="tx2"/>
                </a:solidFill>
              </a:rPr>
              <a:t>SABER AVALIAR A RESPOSTA</a:t>
            </a:r>
            <a:endParaRPr lang="pt-BR" sz="3200" dirty="0">
              <a:solidFill>
                <a:schemeClr val="tx2"/>
              </a:solidFill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7F6DB942-EC18-BE61-8752-48EF842C3D8A}"/>
              </a:ext>
            </a:extLst>
          </p:cNvPr>
          <p:cNvSpPr txBox="1"/>
          <p:nvPr/>
        </p:nvSpPr>
        <p:spPr>
          <a:xfrm>
            <a:off x="4495800" y="7262883"/>
            <a:ext cx="8438369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pt-BR" sz="2400" dirty="0">
                <a:solidFill>
                  <a:schemeClr val="tx2"/>
                </a:solidFill>
              </a:rPr>
              <a:t>Conhecimento técnico continua essencial - justamente para reconhecer quando a IA está errada.</a:t>
            </a:r>
          </a:p>
        </p:txBody>
      </p:sp>
    </p:spTree>
    <p:extLst>
      <p:ext uri="{BB962C8B-B14F-4D97-AF65-F5344CB8AC3E}">
        <p14:creationId xmlns:p14="http://schemas.microsoft.com/office/powerpoint/2010/main" val="3509551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502A3-1D7F-EDE5-8FBE-8F316DDF7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D775E4B7-5237-CA1F-F881-84A11DD3E08A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7561150-7A6E-2100-E108-0FF19D933C1F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D8358E2-1BD8-4CAF-7582-43C0A5B94A6D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FB19CFE-B8E5-D15E-037C-5B18CFD4B2C0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61E2A114-716D-B884-260A-D505A9835DE7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F2A6DA0-2710-A7A8-6BB2-81F6464C3D1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C1EA7C7B-7625-7D02-9E88-3168347B85EA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21B546D7-087E-670C-B209-D4CB679D404C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36D5601D-4899-2140-0C9C-B239AE29582D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20796AD3-C87E-B7D9-407E-713BEE353C00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5BF19B5D-4F70-6596-D954-EC773ECED0BA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41A4FC1B-1D87-F6E4-6628-5784A71632B1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7EAFC386-9FFD-E974-902C-48690ADA92F3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C9C74539-6C9F-AD0B-1AFC-FEC83664D778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40F52DA0-D2EF-7D59-0871-F9B9E5F3588B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F610B43B-E944-285A-7799-C3D87B81C53C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A9FA462E-799D-6746-B52E-DB6B63C09567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FF660553-2197-F3DD-4DB8-7E959DECF38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F684236-5F8F-E754-9551-5290FA667A90}"/>
              </a:ext>
            </a:extLst>
          </p:cNvPr>
          <p:cNvSpPr txBox="1"/>
          <p:nvPr/>
        </p:nvSpPr>
        <p:spPr>
          <a:xfrm>
            <a:off x="1746149" y="2622562"/>
            <a:ext cx="10138575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b="1" dirty="0"/>
              <a:t>Onde a IA pode apoiar a formação em Segurança do Trabalho?</a:t>
            </a:r>
            <a:endParaRPr lang="pt-BR" sz="36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55" name="Rounded Rectangle 5">
            <a:extLst>
              <a:ext uri="{FF2B5EF4-FFF2-40B4-BE49-F238E27FC236}">
                <a16:creationId xmlns:a16="http://schemas.microsoft.com/office/drawing/2014/main" id="{45E7BE1F-63B6-978E-1273-CE9360E1D06C}"/>
              </a:ext>
            </a:extLst>
          </p:cNvPr>
          <p:cNvSpPr/>
          <p:nvPr/>
        </p:nvSpPr>
        <p:spPr>
          <a:xfrm>
            <a:off x="1920197" y="4668797"/>
            <a:ext cx="2258568" cy="1561502"/>
          </a:xfrm>
          <a:prstGeom prst="roundRect">
            <a:avLst/>
          </a:prstGeom>
          <a:solidFill>
            <a:srgbClr val="CDEBE7"/>
          </a:solidFill>
          <a:ln>
            <a:solidFill>
              <a:srgbClr val="CD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6">
            <a:extLst>
              <a:ext uri="{FF2B5EF4-FFF2-40B4-BE49-F238E27FC236}">
                <a16:creationId xmlns:a16="http://schemas.microsoft.com/office/drawing/2014/main" id="{7901E6AD-AD24-E94C-E9DF-FB3B9638057F}"/>
              </a:ext>
            </a:extLst>
          </p:cNvPr>
          <p:cNvSpPr txBox="1"/>
          <p:nvPr/>
        </p:nvSpPr>
        <p:spPr>
          <a:xfrm>
            <a:off x="1920197" y="4943118"/>
            <a:ext cx="20116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800" b="1" dirty="0"/>
              <a:t>TREINAR</a:t>
            </a:r>
            <a:endParaRPr sz="25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:a16="http://schemas.microsoft.com/office/drawing/2014/main" id="{9A9518F1-09E8-74C5-782D-2B038A763724}"/>
              </a:ext>
            </a:extLst>
          </p:cNvPr>
          <p:cNvSpPr txBox="1"/>
          <p:nvPr/>
        </p:nvSpPr>
        <p:spPr>
          <a:xfrm>
            <a:off x="1920197" y="5439050"/>
            <a:ext cx="225856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400" dirty="0"/>
              <a:t>Criar cenários e simulações.</a:t>
            </a:r>
            <a:endParaRPr sz="1400" b="1" dirty="0">
              <a:solidFill>
                <a:srgbClr val="2A777E"/>
              </a:solidFill>
              <a:latin typeface="Aptos"/>
            </a:endParaRPr>
          </a:p>
        </p:txBody>
      </p:sp>
      <p:sp>
        <p:nvSpPr>
          <p:cNvPr id="61" name="Rounded Rectangle 8">
            <a:extLst>
              <a:ext uri="{FF2B5EF4-FFF2-40B4-BE49-F238E27FC236}">
                <a16:creationId xmlns:a16="http://schemas.microsoft.com/office/drawing/2014/main" id="{640C2F8B-E1F2-D5B8-123C-19D76029A312}"/>
              </a:ext>
            </a:extLst>
          </p:cNvPr>
          <p:cNvSpPr/>
          <p:nvPr/>
        </p:nvSpPr>
        <p:spPr>
          <a:xfrm>
            <a:off x="4315925" y="4692295"/>
            <a:ext cx="2116836" cy="1508760"/>
          </a:xfrm>
          <a:prstGeom prst="roundRect">
            <a:avLst/>
          </a:prstGeom>
          <a:solidFill>
            <a:srgbClr val="E2F2F2"/>
          </a:solidFill>
          <a:ln>
            <a:solidFill>
              <a:srgbClr val="E2F2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9">
            <a:extLst>
              <a:ext uri="{FF2B5EF4-FFF2-40B4-BE49-F238E27FC236}">
                <a16:creationId xmlns:a16="http://schemas.microsoft.com/office/drawing/2014/main" id="{27536082-FD10-0631-0396-1392D1E4BC81}"/>
              </a:ext>
            </a:extLst>
          </p:cNvPr>
          <p:cNvSpPr txBox="1"/>
          <p:nvPr/>
        </p:nvSpPr>
        <p:spPr>
          <a:xfrm>
            <a:off x="4361306" y="4933770"/>
            <a:ext cx="20116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800" b="1" dirty="0"/>
              <a:t>ANALISAR</a:t>
            </a:r>
            <a:endParaRPr sz="25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65" name="TextBox 10">
            <a:extLst>
              <a:ext uri="{FF2B5EF4-FFF2-40B4-BE49-F238E27FC236}">
                <a16:creationId xmlns:a16="http://schemas.microsoft.com/office/drawing/2014/main" id="{C91AA6A9-834A-3ECA-2BA9-102B2F7AF69F}"/>
              </a:ext>
            </a:extLst>
          </p:cNvPr>
          <p:cNvSpPr txBox="1"/>
          <p:nvPr/>
        </p:nvSpPr>
        <p:spPr>
          <a:xfrm>
            <a:off x="4339857" y="5369134"/>
            <a:ext cx="19659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400" dirty="0"/>
              <a:t>Organizar informações e levantar hipóteses.</a:t>
            </a:r>
            <a:endParaRPr sz="1200" b="1" dirty="0">
              <a:solidFill>
                <a:srgbClr val="2A777E"/>
              </a:solidFill>
              <a:latin typeface="Aptos"/>
            </a:endParaRPr>
          </a:p>
        </p:txBody>
      </p:sp>
      <p:sp>
        <p:nvSpPr>
          <p:cNvPr id="67" name="Rounded Rectangle 11">
            <a:extLst>
              <a:ext uri="{FF2B5EF4-FFF2-40B4-BE49-F238E27FC236}">
                <a16:creationId xmlns:a16="http://schemas.microsoft.com/office/drawing/2014/main" id="{E09FE5E0-6F98-D828-990C-AE64DD3B1174}"/>
              </a:ext>
            </a:extLst>
          </p:cNvPr>
          <p:cNvSpPr/>
          <p:nvPr/>
        </p:nvSpPr>
        <p:spPr>
          <a:xfrm>
            <a:off x="6569921" y="4689258"/>
            <a:ext cx="2359378" cy="1508760"/>
          </a:xfrm>
          <a:prstGeom prst="roundRect">
            <a:avLst/>
          </a:prstGeom>
          <a:solidFill>
            <a:srgbClr val="CDEBE7"/>
          </a:solidFill>
          <a:ln>
            <a:solidFill>
              <a:srgbClr val="CD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12">
            <a:extLst>
              <a:ext uri="{FF2B5EF4-FFF2-40B4-BE49-F238E27FC236}">
                <a16:creationId xmlns:a16="http://schemas.microsoft.com/office/drawing/2014/main" id="{8E21C8D2-AEB2-42EE-FF0C-096C38587876}"/>
              </a:ext>
            </a:extLst>
          </p:cNvPr>
          <p:cNvSpPr txBox="1"/>
          <p:nvPr/>
        </p:nvSpPr>
        <p:spPr>
          <a:xfrm>
            <a:off x="6629131" y="4917858"/>
            <a:ext cx="211249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800" b="1" dirty="0"/>
              <a:t>IDENTIFICAR</a:t>
            </a:r>
            <a:endParaRPr sz="25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71" name="TextBox 13">
            <a:extLst>
              <a:ext uri="{FF2B5EF4-FFF2-40B4-BE49-F238E27FC236}">
                <a16:creationId xmlns:a16="http://schemas.microsoft.com/office/drawing/2014/main" id="{75B75776-C52A-4F4B-9D85-14889D299126}"/>
              </a:ext>
            </a:extLst>
          </p:cNvPr>
          <p:cNvSpPr txBox="1"/>
          <p:nvPr/>
        </p:nvSpPr>
        <p:spPr>
          <a:xfrm>
            <a:off x="6629131" y="5392114"/>
            <a:ext cx="235937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400" dirty="0"/>
              <a:t>Reconhecer padrões, perigos e situações anormais.</a:t>
            </a:r>
            <a:endParaRPr sz="1200" b="1" dirty="0">
              <a:solidFill>
                <a:srgbClr val="2A777E"/>
              </a:solidFill>
              <a:latin typeface="Aptos"/>
            </a:endParaRPr>
          </a:p>
        </p:txBody>
      </p:sp>
      <p:sp>
        <p:nvSpPr>
          <p:cNvPr id="73" name="Rounded Rectangle 14">
            <a:extLst>
              <a:ext uri="{FF2B5EF4-FFF2-40B4-BE49-F238E27FC236}">
                <a16:creationId xmlns:a16="http://schemas.microsoft.com/office/drawing/2014/main" id="{00B052D1-F35F-5B2A-34F9-C9C8EDBD2AE0}"/>
              </a:ext>
            </a:extLst>
          </p:cNvPr>
          <p:cNvSpPr/>
          <p:nvPr/>
        </p:nvSpPr>
        <p:spPr>
          <a:xfrm>
            <a:off x="9066459" y="4643537"/>
            <a:ext cx="2407920" cy="1508760"/>
          </a:xfrm>
          <a:prstGeom prst="roundRect">
            <a:avLst/>
          </a:prstGeom>
          <a:solidFill>
            <a:srgbClr val="E2F2F2"/>
          </a:solidFill>
          <a:ln>
            <a:solidFill>
              <a:srgbClr val="E2F2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15">
            <a:extLst>
              <a:ext uri="{FF2B5EF4-FFF2-40B4-BE49-F238E27FC236}">
                <a16:creationId xmlns:a16="http://schemas.microsoft.com/office/drawing/2014/main" id="{C62D8950-B68C-7947-BCD3-2D6E08A52454}"/>
              </a:ext>
            </a:extLst>
          </p:cNvPr>
          <p:cNvSpPr txBox="1"/>
          <p:nvPr/>
        </p:nvSpPr>
        <p:spPr>
          <a:xfrm>
            <a:off x="9066459" y="4917858"/>
            <a:ext cx="25146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800" b="1" dirty="0"/>
              <a:t>PERSONALIZAR</a:t>
            </a:r>
            <a:endParaRPr sz="25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77" name="TextBox 16">
            <a:extLst>
              <a:ext uri="{FF2B5EF4-FFF2-40B4-BE49-F238E27FC236}">
                <a16:creationId xmlns:a16="http://schemas.microsoft.com/office/drawing/2014/main" id="{2D83E81A-F7CA-4298-EB5E-0A9F6FEB88B3}"/>
              </a:ext>
            </a:extLst>
          </p:cNvPr>
          <p:cNvSpPr txBox="1"/>
          <p:nvPr/>
        </p:nvSpPr>
        <p:spPr>
          <a:xfrm>
            <a:off x="9203619" y="5441078"/>
            <a:ext cx="196596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400" dirty="0"/>
              <a:t>Adaptar explicações e exercícios.</a:t>
            </a:r>
            <a:endParaRPr sz="1200" b="1" dirty="0">
              <a:solidFill>
                <a:srgbClr val="2A777E"/>
              </a:solidFill>
              <a:latin typeface="Aptos"/>
            </a:endParaRPr>
          </a:p>
        </p:txBody>
      </p:sp>
      <p:sp>
        <p:nvSpPr>
          <p:cNvPr id="79" name="Rounded Rectangle 5">
            <a:extLst>
              <a:ext uri="{FF2B5EF4-FFF2-40B4-BE49-F238E27FC236}">
                <a16:creationId xmlns:a16="http://schemas.microsoft.com/office/drawing/2014/main" id="{175A3FC2-D9DE-79A3-28F9-50365E556C68}"/>
              </a:ext>
            </a:extLst>
          </p:cNvPr>
          <p:cNvSpPr/>
          <p:nvPr/>
        </p:nvSpPr>
        <p:spPr>
          <a:xfrm>
            <a:off x="11581059" y="4633164"/>
            <a:ext cx="2258568" cy="1561502"/>
          </a:xfrm>
          <a:prstGeom prst="roundRect">
            <a:avLst/>
          </a:prstGeom>
          <a:solidFill>
            <a:srgbClr val="CDEBE7"/>
          </a:solidFill>
          <a:ln>
            <a:solidFill>
              <a:srgbClr val="CD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TextBox 6">
            <a:extLst>
              <a:ext uri="{FF2B5EF4-FFF2-40B4-BE49-F238E27FC236}">
                <a16:creationId xmlns:a16="http://schemas.microsoft.com/office/drawing/2014/main" id="{13E11B9F-84B6-9F0C-D3BF-F695C465A0AD}"/>
              </a:ext>
            </a:extLst>
          </p:cNvPr>
          <p:cNvSpPr txBox="1"/>
          <p:nvPr/>
        </p:nvSpPr>
        <p:spPr>
          <a:xfrm>
            <a:off x="11581059" y="4907485"/>
            <a:ext cx="222633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800" b="1" dirty="0"/>
              <a:t>QUESTIONAR</a:t>
            </a:r>
            <a:endParaRPr sz="25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83" name="TextBox 7">
            <a:extLst>
              <a:ext uri="{FF2B5EF4-FFF2-40B4-BE49-F238E27FC236}">
                <a16:creationId xmlns:a16="http://schemas.microsoft.com/office/drawing/2014/main" id="{2D350556-426C-672F-C454-B62E304A254A}"/>
              </a:ext>
            </a:extLst>
          </p:cNvPr>
          <p:cNvSpPr txBox="1"/>
          <p:nvPr/>
        </p:nvSpPr>
        <p:spPr>
          <a:xfrm>
            <a:off x="11581059" y="5403417"/>
            <a:ext cx="225856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1400" dirty="0"/>
              <a:t>Apresentar perspectivas alternativas.</a:t>
            </a:r>
            <a:endParaRPr sz="1400" b="1" dirty="0">
              <a:solidFill>
                <a:srgbClr val="2A777E"/>
              </a:solidFill>
              <a:latin typeface="Aptos"/>
            </a:endParaRP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ADD41F69-D1BB-F0D0-4355-F18FE72917E0}"/>
              </a:ext>
            </a:extLst>
          </p:cNvPr>
          <p:cNvSpPr txBox="1"/>
          <p:nvPr/>
        </p:nvSpPr>
        <p:spPr>
          <a:xfrm>
            <a:off x="3192100" y="7056004"/>
            <a:ext cx="99702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/>
              <a:t>Apoiar não significa substituir o julgamento técnico.</a:t>
            </a:r>
          </a:p>
        </p:txBody>
      </p:sp>
      <p:sp>
        <p:nvSpPr>
          <p:cNvPr id="87" name="Rectangle 6">
            <a:extLst>
              <a:ext uri="{FF2B5EF4-FFF2-40B4-BE49-F238E27FC236}">
                <a16:creationId xmlns:a16="http://schemas.microsoft.com/office/drawing/2014/main" id="{EDEE4B7D-94B0-2D7C-1DFE-28C75002518D}"/>
              </a:ext>
            </a:extLst>
          </p:cNvPr>
          <p:cNvSpPr/>
          <p:nvPr/>
        </p:nvSpPr>
        <p:spPr>
          <a:xfrm>
            <a:off x="1886078" y="4109977"/>
            <a:ext cx="6834431" cy="73152"/>
          </a:xfrm>
          <a:prstGeom prst="rect">
            <a:avLst/>
          </a:prstGeom>
          <a:solidFill>
            <a:srgbClr val="F45B30"/>
          </a:solidFill>
          <a:ln>
            <a:solidFill>
              <a:srgbClr val="F45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9751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F42FE-7EE0-BEA6-BA1E-78D6D0FB5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EE06F5A9-60C4-A620-0E93-36B2DD66F164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4A12BEDB-7768-95E0-9372-91DB80216A41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25AED0A0-1E21-C4E1-6408-3153C7D63A18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AA4DF6E8-D2C4-A34E-8A2D-F1C7F60E463D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48265C5E-BF58-BE71-CFE3-405FE378EF4E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7E4C2D0-3701-4339-2519-6A221C2698A5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873666BB-E6E9-079D-A761-BA467A19008A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FBEBF30E-DAB4-D256-3684-F142110E9585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CFD96E58-D059-71DA-54B4-4A014C660F0A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643074BC-0A2A-02CA-9348-9E76F60D4381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C6ADEEE2-8434-9A31-4D6C-1DC011D5E7A2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5F33F6CB-3AF8-B366-53B7-0E8D888FD8F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11A751B9-D893-AE3B-B147-7B8CBC9FD4F0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D28CF63C-0DE8-BB75-224B-1D3E28756C17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5ABB5A05-3706-824E-29F6-CE5CC6A5A5B8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DDA88D20-9862-9663-28FA-68F182D2268F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56152E8E-DFE2-0BEB-AF58-BAE99ECE4133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5A4A3EF2-C891-9FCE-D1E4-906B5E0BEFB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4A375669-F5F4-629F-A2B3-7A344548C5F5}"/>
              </a:ext>
            </a:extLst>
          </p:cNvPr>
          <p:cNvSpPr txBox="1"/>
          <p:nvPr/>
        </p:nvSpPr>
        <p:spPr>
          <a:xfrm>
            <a:off x="1007864" y="2424356"/>
            <a:ext cx="10138575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b="1" dirty="0"/>
              <a:t>Onde a IA pode apoiar a formação em Segurança do Trabalho?</a:t>
            </a:r>
            <a:endParaRPr lang="pt-BR" sz="3600" b="1" dirty="0">
              <a:solidFill>
                <a:srgbClr val="203238"/>
              </a:solidFill>
              <a:latin typeface="Aptos Display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11DAB79-6212-1341-3F39-E34580374A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91800" y="640010"/>
            <a:ext cx="2037840" cy="1988932"/>
          </a:xfrm>
          <a:prstGeom prst="rect">
            <a:avLst/>
          </a:prstGeom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ECE118F0-60AA-791A-6283-5B76F831A2AA}"/>
              </a:ext>
            </a:extLst>
          </p:cNvPr>
          <p:cNvSpPr/>
          <p:nvPr/>
        </p:nvSpPr>
        <p:spPr>
          <a:xfrm>
            <a:off x="1007864" y="3924779"/>
            <a:ext cx="6834431" cy="73152"/>
          </a:xfrm>
          <a:prstGeom prst="rect">
            <a:avLst/>
          </a:prstGeom>
          <a:solidFill>
            <a:srgbClr val="F45B30"/>
          </a:solidFill>
          <a:ln>
            <a:solidFill>
              <a:srgbClr val="F45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4830997-F9E3-EC89-4E99-C4F6AD4E39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43000" y="4447093"/>
            <a:ext cx="6206301" cy="3683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032F1A-AE7C-1085-906F-239CAD003AD1}"/>
              </a:ext>
            </a:extLst>
          </p:cNvPr>
          <p:cNvSpPr txBox="1"/>
          <p:nvPr/>
        </p:nvSpPr>
        <p:spPr>
          <a:xfrm>
            <a:off x="9479128" y="5240823"/>
            <a:ext cx="41138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rgbClr val="FF6600"/>
                </a:solidFill>
              </a:rPr>
              <a:t>Essas tecnologias podem </a:t>
            </a:r>
            <a:r>
              <a:rPr lang="pt-BR" sz="2000" b="1" dirty="0">
                <a:solidFill>
                  <a:srgbClr val="FF6600"/>
                </a:solidFill>
              </a:rPr>
              <a:t>reduzir riscos tradicionais</a:t>
            </a:r>
            <a:r>
              <a:rPr lang="pt-BR" sz="2000" dirty="0">
                <a:solidFill>
                  <a:srgbClr val="FF6600"/>
                </a:solidFill>
              </a:rPr>
              <a:t>, mas também podem </a:t>
            </a:r>
            <a:r>
              <a:rPr lang="pt-BR" sz="2000" b="1" dirty="0">
                <a:solidFill>
                  <a:srgbClr val="FF6600"/>
                </a:solidFill>
              </a:rPr>
              <a:t>criar novos riscos ocupacionais</a:t>
            </a:r>
            <a:r>
              <a:rPr lang="pt-BR" sz="2000" dirty="0">
                <a:solidFill>
                  <a:srgbClr val="FF6600"/>
                </a:solidFill>
              </a:rPr>
              <a:t>. Ou seja, a digitalização não elimina a necessidade da Segurança do Trabalho; ela muda a natureza dos perigos que precisam ser identificados e gerenciados.</a:t>
            </a:r>
          </a:p>
        </p:txBody>
      </p:sp>
    </p:spTree>
    <p:extLst>
      <p:ext uri="{BB962C8B-B14F-4D97-AF65-F5344CB8AC3E}">
        <p14:creationId xmlns:p14="http://schemas.microsoft.com/office/powerpoint/2010/main" val="240264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36E2-CD67-3016-C3C9-34E212348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56A5BC08-41A1-6D1E-25E1-A2ACBC45C778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B09325EB-81F6-725F-39DA-C016B2DF8D1A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3C40232D-CDC5-2797-B189-1CEA3EC24F6C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D6AB3B9F-F7B0-6C9C-4A33-EF60AAFA8785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D6CC6593-5738-5E59-7B29-496CD4C3429F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323A7B5-A973-116E-1CCF-2A37B79617E2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1C458B57-6026-D37B-6B66-C2A06E43DB4E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1F30DB4F-FD60-A3D1-A409-F1BE229681FA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E5103BD6-1E61-340D-E2E7-5B803F25ABE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070B1463-410F-3EC4-7D55-FEE82757F6E2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F2DED8C1-1299-841F-8CCC-EF3BDA994AA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62539271-5787-1177-55A7-F4263E4E5C5A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7CD9C44A-1485-85FD-5011-761901D8AB9B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10AB8F2-51D0-D16E-90E4-3A9255C5FBFE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5B813C84-6F09-57C5-1EB9-9352DB1AC2BF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99D2CCCC-E4EB-C7D7-7D2A-D438F6488222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D3AEDD7A-07C3-E3D2-BBFA-97A0D0E0C6B8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F765C6E6-EAE5-1E9D-CF8D-CC39233BF59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009062-5860-291A-29A1-F72B9BEFBD4B}"/>
              </a:ext>
            </a:extLst>
          </p:cNvPr>
          <p:cNvSpPr txBox="1">
            <a:spLocks/>
          </p:cNvSpPr>
          <p:nvPr/>
        </p:nvSpPr>
        <p:spPr>
          <a:xfrm>
            <a:off x="2616966" y="2527363"/>
            <a:ext cx="9604474" cy="649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pt-BR" sz="3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UM ACIDENTE. UMA IA. UMA DECISÃO.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658F413E-E635-00B4-CE11-1441D0F74662}"/>
              </a:ext>
            </a:extLst>
          </p:cNvPr>
          <p:cNvSpPr/>
          <p:nvPr/>
        </p:nvSpPr>
        <p:spPr>
          <a:xfrm>
            <a:off x="1894799" y="3540284"/>
            <a:ext cx="5491762" cy="4540570"/>
          </a:xfrm>
          <a:prstGeom prst="roundRect">
            <a:avLst/>
          </a:prstGeom>
          <a:solidFill>
            <a:schemeClr val="bg1"/>
          </a:solidFill>
          <a:ln>
            <a:solidFill>
              <a:srgbClr val="CDEB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B07F790A-94DA-E906-4370-F0DC832643B2}"/>
              </a:ext>
            </a:extLst>
          </p:cNvPr>
          <p:cNvSpPr txBox="1"/>
          <p:nvPr/>
        </p:nvSpPr>
        <p:spPr>
          <a:xfrm>
            <a:off x="2220201" y="3764176"/>
            <a:ext cx="484378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400" b="1" dirty="0"/>
              <a:t>Um trabalhador sofreu uma queda durante uma intervenção em um equipamento.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705924-C651-1CC6-F851-FD6D3BA99198}"/>
              </a:ext>
            </a:extLst>
          </p:cNvPr>
          <p:cNvSpPr txBox="1"/>
          <p:nvPr/>
        </p:nvSpPr>
        <p:spPr>
          <a:xfrm>
            <a:off x="2220201" y="5113052"/>
            <a:ext cx="503936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000" b="1" dirty="0"/>
              <a:t>Os relatos do acidente são enviados a uma IA</a:t>
            </a:r>
            <a:endParaRPr lang="pt-BR" sz="2000" dirty="0"/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58F95AE8-D09E-FA92-FC7C-12A8D508DB51}"/>
              </a:ext>
            </a:extLst>
          </p:cNvPr>
          <p:cNvSpPr/>
          <p:nvPr/>
        </p:nvSpPr>
        <p:spPr>
          <a:xfrm>
            <a:off x="7889481" y="3540283"/>
            <a:ext cx="5339362" cy="4540569"/>
          </a:xfrm>
          <a:prstGeom prst="roundRect">
            <a:avLst/>
          </a:prstGeom>
          <a:solidFill>
            <a:schemeClr val="bg1"/>
          </a:solidFill>
          <a:ln>
            <a:solidFill>
              <a:srgbClr val="E2F2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3" name="TextBox 15">
            <a:extLst>
              <a:ext uri="{FF2B5EF4-FFF2-40B4-BE49-F238E27FC236}">
                <a16:creationId xmlns:a16="http://schemas.microsoft.com/office/drawing/2014/main" id="{A3A83562-A66E-0A09-243A-4DDCE2CB58EC}"/>
              </a:ext>
            </a:extLst>
          </p:cNvPr>
          <p:cNvSpPr txBox="1"/>
          <p:nvPr/>
        </p:nvSpPr>
        <p:spPr>
          <a:xfrm>
            <a:off x="8000444" y="3957058"/>
            <a:ext cx="5238044" cy="36317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1200"/>
              </a:spcAft>
              <a:buNone/>
            </a:pPr>
            <a:r>
              <a:rPr lang="pt-BR" sz="2000" dirty="0"/>
              <a:t>“A IA recebeu todas as informações necessárias?”</a:t>
            </a:r>
          </a:p>
          <a:p>
            <a:pPr>
              <a:spcAft>
                <a:spcPts val="1200"/>
              </a:spcAft>
              <a:buNone/>
            </a:pPr>
            <a:r>
              <a:rPr lang="pt-BR" sz="2000" dirty="0"/>
              <a:t>“Ela conhece aquilo que não foi registrado?”</a:t>
            </a:r>
          </a:p>
          <a:p>
            <a:pPr>
              <a:spcAft>
                <a:spcPts val="1200"/>
              </a:spcAft>
              <a:buNone/>
            </a:pPr>
            <a:r>
              <a:rPr lang="pt-BR" sz="2000" dirty="0"/>
              <a:t>“Pode ter inventado uma norma ou requisito?”</a:t>
            </a:r>
          </a:p>
          <a:p>
            <a:pPr>
              <a:spcAft>
                <a:spcPts val="1200"/>
              </a:spcAft>
              <a:buNone/>
            </a:pPr>
            <a:r>
              <a:rPr lang="pt-BR" sz="2000" dirty="0"/>
              <a:t>“Pode ter confundido causa imediata com causa raiz?”</a:t>
            </a:r>
          </a:p>
          <a:p>
            <a:pPr>
              <a:spcAft>
                <a:spcPts val="1200"/>
              </a:spcAft>
              <a:buNone/>
            </a:pPr>
            <a:r>
              <a:rPr lang="pt-BR" sz="2000" dirty="0"/>
              <a:t>“Pode ter reproduzido o viés existente nos relatos?”</a:t>
            </a:r>
          </a:p>
          <a:p>
            <a:pPr>
              <a:spcAft>
                <a:spcPts val="1200"/>
              </a:spcAft>
              <a:buNone/>
            </a:pPr>
            <a:r>
              <a:rPr lang="pt-BR" sz="2000" dirty="0"/>
              <a:t>“E quem responde pela conclusão?”</a:t>
            </a:r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B9DF9206-A887-7BB6-9D94-8CF395C8F62C}"/>
              </a:ext>
            </a:extLst>
          </p:cNvPr>
          <p:cNvSpPr txBox="1"/>
          <p:nvPr/>
        </p:nvSpPr>
        <p:spPr>
          <a:xfrm>
            <a:off x="2187181" y="5773730"/>
            <a:ext cx="50038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000" dirty="0"/>
              <a:t>“Analise o acidente, identifique suas causas e proponha medidas preventivas.”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03EA0EA1-3F8E-ACEC-3DED-432FB2E9D4B0}"/>
              </a:ext>
            </a:extLst>
          </p:cNvPr>
          <p:cNvSpPr txBox="1"/>
          <p:nvPr/>
        </p:nvSpPr>
        <p:spPr>
          <a:xfrm>
            <a:off x="2187181" y="6647244"/>
            <a:ext cx="500380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000" dirty="0"/>
              <a:t>A IA produz uma análise detalhada, coerente e tecnicamente convincente.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BBA66637-F2DF-9562-26B9-8A9C37F59B3A}"/>
              </a:ext>
            </a:extLst>
          </p:cNvPr>
          <p:cNvSpPr txBox="1"/>
          <p:nvPr/>
        </p:nvSpPr>
        <p:spPr>
          <a:xfrm>
            <a:off x="3454641" y="7516395"/>
            <a:ext cx="2570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000" b="1" dirty="0"/>
              <a:t>VOCÊ ASSINARIA?</a:t>
            </a:r>
          </a:p>
        </p:txBody>
      </p:sp>
    </p:spTree>
    <p:extLst>
      <p:ext uri="{BB962C8B-B14F-4D97-AF65-F5344CB8AC3E}">
        <p14:creationId xmlns:p14="http://schemas.microsoft.com/office/powerpoint/2010/main" val="14592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2195C7-B4A0-4604-7E27-B60932A64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53419374-331A-50D1-A867-34B0FA45671C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F6B6FB9-F732-7957-17BA-4FE6A30F4C98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D7C94A4C-4C50-320A-9568-C9AC0CDE561D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0D6FB44-AF4A-36AB-B576-C8FC18FAD3E2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D1716E4-1799-C2CC-BBCE-7B26E09703C5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2DFD505-77BE-3816-3532-DE3C4F49239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F2EE27A0-EC47-55BE-34FE-1F467B380429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C378F6BA-E878-3F94-0211-954A8B6101C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6EB64F29-5727-2F1B-2EEE-20621816885D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74733E49-2946-D9CC-8D70-AA897A41B59D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861C6F26-6EDF-3EDB-DC9C-BA5C978C61E7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86858173-31C3-9FDD-DDD7-C470D66DC1BA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6D83B889-6FBE-7509-49AB-CDDF3BF64C4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8420E627-0E7C-230E-104D-80B574CFD582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A1AB78B2-3159-5497-AEC2-45AC90B4F8F4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729BC4FE-7DC0-895A-9DBE-FE843FAD780C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BACB1E7F-A1FD-1F65-F712-C0E7CD5974D4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326212C0-D160-B283-053A-C15CB71BD76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87FEFF2B-1100-B082-3A1C-2404A25941E8}"/>
              </a:ext>
            </a:extLst>
          </p:cNvPr>
          <p:cNvSpPr txBox="1"/>
          <p:nvPr/>
        </p:nvSpPr>
        <p:spPr>
          <a:xfrm>
            <a:off x="2051020" y="2628942"/>
            <a:ext cx="10138575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b="1" dirty="0"/>
              <a:t>O risco não está apenas no erro da IA.</a:t>
            </a:r>
            <a:endParaRPr lang="pt-BR" sz="36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5CA54313-51ED-725C-1ED5-161B20F1B198}"/>
              </a:ext>
            </a:extLst>
          </p:cNvPr>
          <p:cNvSpPr/>
          <p:nvPr/>
        </p:nvSpPr>
        <p:spPr>
          <a:xfrm>
            <a:off x="3541827" y="3976738"/>
            <a:ext cx="4484511" cy="2843107"/>
          </a:xfrm>
          <a:prstGeom prst="roundRect">
            <a:avLst/>
          </a:prstGeom>
          <a:solidFill>
            <a:srgbClr val="FF66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6600"/>
              </a:solidFill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F95E2E58-86A4-1B36-D638-79D2B7D40B3B}"/>
              </a:ext>
            </a:extLst>
          </p:cNvPr>
          <p:cNvSpPr txBox="1"/>
          <p:nvPr/>
        </p:nvSpPr>
        <p:spPr>
          <a:xfrm>
            <a:off x="4470338" y="4205034"/>
            <a:ext cx="2957689" cy="584775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ALUCINAÇÃO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277C5D-4EC6-B241-060F-71AA3F214AE0}"/>
              </a:ext>
            </a:extLst>
          </p:cNvPr>
          <p:cNvSpPr txBox="1"/>
          <p:nvPr/>
        </p:nvSpPr>
        <p:spPr>
          <a:xfrm>
            <a:off x="3812761" y="5080764"/>
            <a:ext cx="4089400" cy="1569660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Uma informação incorreta pode ser apresentada de maneira extremamente convincente.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2CD0E96A-65B9-D230-2A60-BA74E70EEDAB}"/>
              </a:ext>
            </a:extLst>
          </p:cNvPr>
          <p:cNvSpPr/>
          <p:nvPr/>
        </p:nvSpPr>
        <p:spPr>
          <a:xfrm>
            <a:off x="8559738" y="3976738"/>
            <a:ext cx="4484511" cy="2843107"/>
          </a:xfrm>
          <a:prstGeom prst="roundRect">
            <a:avLst/>
          </a:prstGeom>
          <a:solidFill>
            <a:srgbClr val="FF66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6600"/>
              </a:solidFill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FF519CE7-D54F-A21D-9FD0-BF5CE03E4E90}"/>
              </a:ext>
            </a:extLst>
          </p:cNvPr>
          <p:cNvSpPr txBox="1"/>
          <p:nvPr/>
        </p:nvSpPr>
        <p:spPr>
          <a:xfrm>
            <a:off x="8952027" y="4205034"/>
            <a:ext cx="3870960" cy="584775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VIÉS DE AUTOMAÇÃO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E6BDB6D-F3F1-DB37-2746-B7402B8E8F7F}"/>
              </a:ext>
            </a:extLst>
          </p:cNvPr>
          <p:cNvSpPr txBox="1"/>
          <p:nvPr/>
        </p:nvSpPr>
        <p:spPr>
          <a:xfrm>
            <a:off x="8830672" y="5080764"/>
            <a:ext cx="4089400" cy="1569660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Tendemos a atribuir maior confiança à recomendação porque ela foi produzida por um sistema.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51B96315-F6EC-7914-9EE0-F66BD2263639}"/>
              </a:ext>
            </a:extLst>
          </p:cNvPr>
          <p:cNvSpPr txBox="1"/>
          <p:nvPr/>
        </p:nvSpPr>
        <p:spPr>
          <a:xfrm>
            <a:off x="4122821" y="7385924"/>
            <a:ext cx="89245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IA pode recomendar. Responsabilidade profissional exige validar.</a:t>
            </a:r>
          </a:p>
        </p:txBody>
      </p:sp>
    </p:spTree>
    <p:extLst>
      <p:ext uri="{BB962C8B-B14F-4D97-AF65-F5344CB8AC3E}">
        <p14:creationId xmlns:p14="http://schemas.microsoft.com/office/powerpoint/2010/main" val="1966038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C60CA-DB13-AFF4-A89F-D4DD59319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4F259B39-7066-2DF8-D79E-FF25E0845DF1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630DEAA1-E47F-BE89-8640-81071B0745A5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632042C8-94EC-FDA2-C3A4-34C416C256C2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505F643-1BC1-8ACA-BD7E-5EA063B06B71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F1E4233E-1F1D-7A0D-E4F6-D563C8D0C95E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4229C5CD-9CE6-960C-6988-F1E6E1F08351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B9B68EE5-7751-706E-D35C-A541F4B04CCF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2DA7E5F9-B49B-C3D0-876B-3A30978C58A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3BD8B140-37AC-7D6B-369D-D27CF56C8034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ABE95949-4C07-DB0C-21DD-E3B9E4377D1F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2E397C65-89C8-D67F-8C82-18D9163109EB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10DF87CC-53BC-32A9-80CA-8634CEA26DD4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8A39C7CE-5F6A-293D-D986-0DF74C9D93D3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19E00E32-FBE6-5DA3-D9E0-01A926EA9101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C3CC69DF-0C8D-D38B-4C8A-5772EB0DFCA8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0F6F0489-5075-426D-2FC7-56E1F9DC1620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A37C2DC-A447-4C20-8021-C76FDE492245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3F4CCB47-D94B-CC58-382F-1151A188485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2113BEC-F305-07A4-7BFB-0781EA33EA9D}"/>
              </a:ext>
            </a:extLst>
          </p:cNvPr>
          <p:cNvSpPr txBox="1"/>
          <p:nvPr/>
        </p:nvSpPr>
        <p:spPr>
          <a:xfrm>
            <a:off x="990600" y="2639396"/>
            <a:ext cx="9107424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Antes de perguntar “o que a IA respondeu?”, pergunte: “o que eu enviei para ela?”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FDF45FC-C8BF-0815-D8D2-611A08C6C258}"/>
              </a:ext>
            </a:extLst>
          </p:cNvPr>
          <p:cNvSpPr txBox="1"/>
          <p:nvPr/>
        </p:nvSpPr>
        <p:spPr>
          <a:xfrm>
            <a:off x="990600" y="5281322"/>
            <a:ext cx="507609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tx2"/>
                </a:solidFill>
              </a:rPr>
              <a:t>Dados de alunos</a:t>
            </a:r>
            <a:endParaRPr lang="pt-BR" sz="2000" dirty="0">
              <a:solidFill>
                <a:schemeClr val="tx2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tx2"/>
                </a:solidFill>
              </a:rPr>
              <a:t>Relatórios de acidentes</a:t>
            </a:r>
            <a:endParaRPr lang="pt-BR" sz="2000" dirty="0">
              <a:solidFill>
                <a:schemeClr val="tx2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tx2"/>
                </a:solidFill>
              </a:rPr>
              <a:t>Dados de saúde</a:t>
            </a:r>
            <a:endParaRPr lang="pt-BR" sz="2000" dirty="0">
              <a:solidFill>
                <a:schemeClr val="tx2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tx2"/>
                </a:solidFill>
              </a:rPr>
              <a:t>Documentos internos</a:t>
            </a:r>
            <a:endParaRPr lang="pt-BR" sz="2000" dirty="0">
              <a:solidFill>
                <a:schemeClr val="tx2"/>
              </a:solidFill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tx2"/>
                </a:solidFill>
              </a:rPr>
              <a:t>Informações de trabalhadores</a:t>
            </a:r>
            <a:endParaRPr lang="pt-BR" sz="2000" dirty="0">
              <a:solidFill>
                <a:schemeClr val="tx2"/>
              </a:solidFill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EF0A0F25-DFD1-8DC4-557C-F8A9649D6ADD}"/>
              </a:ext>
            </a:extLst>
          </p:cNvPr>
          <p:cNvSpPr txBox="1"/>
          <p:nvPr/>
        </p:nvSpPr>
        <p:spPr>
          <a:xfrm>
            <a:off x="6663369" y="6134100"/>
            <a:ext cx="4961261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2400" dirty="0">
                <a:solidFill>
                  <a:schemeClr val="tx2"/>
                </a:solidFill>
              </a:rPr>
              <a:t>Uma ferramenta disponível na internet não transforma informação confidencial em informação pública.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322512D-028B-B9F7-4F9D-1CEAADF38BB5}"/>
              </a:ext>
            </a:extLst>
          </p:cNvPr>
          <p:cNvSpPr txBox="1"/>
          <p:nvPr/>
        </p:nvSpPr>
        <p:spPr>
          <a:xfrm>
            <a:off x="1281675" y="8665644"/>
            <a:ext cx="82054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tx2"/>
                </a:solidFill>
              </a:rPr>
              <a:t>Privacidade • Proteção de dados • Transparência • Responsabilidade</a:t>
            </a:r>
          </a:p>
        </p:txBody>
      </p:sp>
    </p:spTree>
    <p:extLst>
      <p:ext uri="{BB962C8B-B14F-4D97-AF65-F5344CB8AC3E}">
        <p14:creationId xmlns:p14="http://schemas.microsoft.com/office/powerpoint/2010/main" val="409286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8225F-4357-72C5-7147-558817B71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28CD3BCD-F117-E309-82B4-F8C44145F4FC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128647D-E433-93BC-A4C2-503AA1E516CC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D782B6F9-3686-0DE8-9228-D5F859B0B1D3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1930A10-CD87-6265-974E-BEF8C2259A8C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355970A4-5155-885B-CCCF-5D9E9E3F81AC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0E94A19-43DC-A4A0-C7A7-C79A5757789C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6DD24B45-AAF8-B75C-BD2A-49A168E29D38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13B66B80-0CC7-9535-A318-010902DC7C64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954E6B2C-9930-51D6-C44F-BC8A1BB7FA39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A54E4FA7-587D-CCE8-4CC6-CF339568710A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64F5211A-10D8-BE35-06CC-2D3DA4677F15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0C840A06-3FE9-0581-6910-318895240FE7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C4A6E3BB-23AC-B929-8F7D-2A0670E3E71D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D188B895-D0FF-8621-EF85-309F93A4CEF2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EFD54680-B869-6059-301B-8D3DE3250A89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886B6852-9EA4-EC06-DDEE-5D4F0FB7E77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1923D79A-CD36-9D40-3D57-0E15B827735C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4999E12A-8443-83C3-BD64-688B68EB521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2ECEB803-379F-9EFC-0660-F4D24CCAE072}"/>
              </a:ext>
            </a:extLst>
          </p:cNvPr>
          <p:cNvSpPr txBox="1"/>
          <p:nvPr/>
        </p:nvSpPr>
        <p:spPr>
          <a:xfrm>
            <a:off x="1331512" y="2552700"/>
            <a:ext cx="10138575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dirty="0"/>
              <a:t>A avaliação acadêmica precisa mudar</a:t>
            </a:r>
            <a:endParaRPr lang="pt-BR" sz="36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400706B1-854C-201C-6A65-CDA5D6797AC8}"/>
              </a:ext>
            </a:extLst>
          </p:cNvPr>
          <p:cNvSpPr/>
          <p:nvPr/>
        </p:nvSpPr>
        <p:spPr>
          <a:xfrm>
            <a:off x="3429000" y="3900496"/>
            <a:ext cx="4484511" cy="2843107"/>
          </a:xfrm>
          <a:prstGeom prst="roundRect">
            <a:avLst/>
          </a:prstGeom>
          <a:solidFill>
            <a:srgbClr val="FF66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6600"/>
              </a:solidFill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872B0293-0CB1-F6A0-CE5C-F0BCF69D8357}"/>
              </a:ext>
            </a:extLst>
          </p:cNvPr>
          <p:cNvSpPr txBox="1"/>
          <p:nvPr/>
        </p:nvSpPr>
        <p:spPr>
          <a:xfrm>
            <a:off x="3789803" y="4128792"/>
            <a:ext cx="3525398" cy="584775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MODELO FRÁGIL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8CDD06-CD1F-05BF-1095-928E79497711}"/>
              </a:ext>
            </a:extLst>
          </p:cNvPr>
          <p:cNvSpPr txBox="1"/>
          <p:nvPr/>
        </p:nvSpPr>
        <p:spPr>
          <a:xfrm>
            <a:off x="3699934" y="5004522"/>
            <a:ext cx="4089400" cy="707886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“Pesquise sobre determinado tema e entregue cinco páginas.”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7AC99176-6D33-0980-F04F-197A689B53F5}"/>
              </a:ext>
            </a:extLst>
          </p:cNvPr>
          <p:cNvSpPr/>
          <p:nvPr/>
        </p:nvSpPr>
        <p:spPr>
          <a:xfrm>
            <a:off x="8446911" y="3900496"/>
            <a:ext cx="4484511" cy="2843107"/>
          </a:xfrm>
          <a:prstGeom prst="roundRect">
            <a:avLst/>
          </a:prstGeom>
          <a:solidFill>
            <a:srgbClr val="FF66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6600"/>
              </a:solidFill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BBDEF5C5-9F01-73F9-908A-BBCDBD4DD071}"/>
              </a:ext>
            </a:extLst>
          </p:cNvPr>
          <p:cNvSpPr txBox="1"/>
          <p:nvPr/>
        </p:nvSpPr>
        <p:spPr>
          <a:xfrm>
            <a:off x="8839200" y="4128792"/>
            <a:ext cx="3870960" cy="584775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MODELO MAIS RICO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9D52FC90-CC58-75B2-F701-2D3982C31A31}"/>
              </a:ext>
            </a:extLst>
          </p:cNvPr>
          <p:cNvSpPr txBox="1"/>
          <p:nvPr/>
        </p:nvSpPr>
        <p:spPr>
          <a:xfrm>
            <a:off x="8644466" y="5018671"/>
            <a:ext cx="4089400" cy="1323439"/>
          </a:xfrm>
          <a:prstGeom prst="rect">
            <a:avLst/>
          </a:prstGeom>
          <a:solidFill>
            <a:srgbClr val="FF6600"/>
          </a:solidFill>
        </p:spPr>
        <p:txBody>
          <a:bodyPr wrap="square" anchor="t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“Use IA para elaborar uma Análise Preliminar de Risco (APR). Identifique erros ou fragilidades, corrija a análise e defenda tecnicamente sua versão.”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F10118D-A9E6-7ABD-1E8B-827894EC35B8}"/>
              </a:ext>
            </a:extLst>
          </p:cNvPr>
          <p:cNvSpPr txBox="1"/>
          <p:nvPr/>
        </p:nvSpPr>
        <p:spPr>
          <a:xfrm>
            <a:off x="4876800" y="7338558"/>
            <a:ext cx="89245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Processo + justificativa + defesa da conclusão</a:t>
            </a:r>
          </a:p>
        </p:txBody>
      </p:sp>
    </p:spTree>
    <p:extLst>
      <p:ext uri="{BB962C8B-B14F-4D97-AF65-F5344CB8AC3E}">
        <p14:creationId xmlns:p14="http://schemas.microsoft.com/office/powerpoint/2010/main" val="4086298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093DA-D55C-C2C4-8FC6-2D7BB395B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1366BDBF-5417-0DA1-43A1-097256FB9DD6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DAECEE5-355A-6C76-0919-A768717D8416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7FC84A8-2293-D6C4-69FA-6D340E7D3D3D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6A5513D7-632C-DE4D-66C4-F5E4F73AAEAB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A9295EE8-CBB8-652B-803D-3FBEE3DA97AF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85C7E5E-0E73-3C3C-A1F9-2301FF935058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D680A33A-4C27-14AA-BB2E-1933A3CF9816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3109BA38-9B58-6BA5-2E6C-A91F369B4C2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5F8E0A35-540C-3B05-83AA-C80304E117E6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A0EEFC35-C9E6-6D25-F8EC-983EB186062C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1D83B337-680D-2491-B89D-5BDE6D79BC5F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60E98518-6F98-0987-83FE-E74CA786F7D9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0A36B9D-728F-680B-A79B-3E58E8F0DA0F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B900FB30-8972-0287-4564-740F698DC996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99F98981-F2F4-0F2B-55F7-6E82436FEF02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B9C4AEC5-6868-D260-8083-7D201E7324EF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9A11E4A7-4735-0068-74FE-0B90F7933521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CCF51645-1B51-E045-9339-20ADA857397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B33630-6E22-2743-06DF-964D89CEABDE}"/>
              </a:ext>
            </a:extLst>
          </p:cNvPr>
          <p:cNvSpPr txBox="1">
            <a:spLocks/>
          </p:cNvSpPr>
          <p:nvPr/>
        </p:nvSpPr>
        <p:spPr>
          <a:xfrm>
            <a:off x="1212351" y="2615863"/>
            <a:ext cx="9604474" cy="6490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pt-BR" sz="3600" dirty="0">
                <a:solidFill>
                  <a:schemeClr val="tx2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Então, o que precisamos ensinar?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E4C1777-0B91-813D-76F3-01A708630676}"/>
              </a:ext>
            </a:extLst>
          </p:cNvPr>
          <p:cNvSpPr txBox="1"/>
          <p:nvPr/>
        </p:nvSpPr>
        <p:spPr>
          <a:xfrm>
            <a:off x="2201289" y="3634523"/>
            <a:ext cx="8790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PERGUNTAR</a:t>
            </a:r>
          </a:p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formular corretamente o problema</a:t>
            </a: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C0A8BF-10AD-27FF-3E9E-8A374D482187}"/>
              </a:ext>
            </a:extLst>
          </p:cNvPr>
          <p:cNvSpPr txBox="1"/>
          <p:nvPr/>
        </p:nvSpPr>
        <p:spPr>
          <a:xfrm>
            <a:off x="2201289" y="4604018"/>
            <a:ext cx="10630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VERIFICAR</a:t>
            </a:r>
          </a:p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buscar evidências e conferir fontes</a:t>
            </a: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D635B9F-94E1-C1A3-ACC8-5099FF0B7FF6}"/>
              </a:ext>
            </a:extLst>
          </p:cNvPr>
          <p:cNvSpPr txBox="1"/>
          <p:nvPr/>
        </p:nvSpPr>
        <p:spPr>
          <a:xfrm>
            <a:off x="2201289" y="5573513"/>
            <a:ext cx="104210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JULGAR</a:t>
            </a:r>
          </a:p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aplicar conhecimento técnico e pensamento crítico</a:t>
            </a: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8CDAD67-2814-C0C2-E84E-56A1F98E10CF}"/>
              </a:ext>
            </a:extLst>
          </p:cNvPr>
          <p:cNvSpPr txBox="1"/>
          <p:nvPr/>
        </p:nvSpPr>
        <p:spPr>
          <a:xfrm>
            <a:off x="2201290" y="6543008"/>
            <a:ext cx="955070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RESPONSABILIZAR-SE</a:t>
            </a:r>
          </a:p>
          <a:p>
            <a:pPr>
              <a:buNone/>
            </a:pPr>
            <a:r>
              <a:rPr lang="pt-BR" sz="2400" b="1" dirty="0">
                <a:solidFill>
                  <a:schemeClr val="tx2"/>
                </a:solidFill>
              </a:rPr>
              <a:t>assumir a decisão final</a:t>
            </a:r>
            <a:endParaRPr lang="pt-BR" sz="2400" dirty="0">
              <a:solidFill>
                <a:schemeClr val="tx2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7C315C3-59F6-EE03-021A-42B52C554B79}"/>
              </a:ext>
            </a:extLst>
          </p:cNvPr>
          <p:cNvSpPr txBox="1"/>
          <p:nvPr/>
        </p:nvSpPr>
        <p:spPr>
          <a:xfrm>
            <a:off x="2200061" y="7711648"/>
            <a:ext cx="105091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tx2"/>
                </a:solidFill>
              </a:rPr>
              <a:t>A competência não está em obter uma resposta. Está em saber o que fazer com ela.</a:t>
            </a:r>
          </a:p>
        </p:txBody>
      </p:sp>
    </p:spTree>
    <p:extLst>
      <p:ext uri="{BB962C8B-B14F-4D97-AF65-F5344CB8AC3E}">
        <p14:creationId xmlns:p14="http://schemas.microsoft.com/office/powerpoint/2010/main" val="376869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2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C409F-4D60-89DC-F417-31BBD2C9E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B1C69A36-E7CF-DBEC-860B-D176868260E2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D19229C9-F59E-32B4-98A3-4B0B30637C27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4A108F4E-F0F6-37FE-B46A-D1B70803381A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31806E81-A50D-4505-158B-EEB38C5431A4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588AA3B-5D87-7023-1560-DB57D90D1404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9803A152-7462-1064-C1B0-59DDA2E0348F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F3848FDE-85E5-4730-FD8E-D0792823062F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44D90EBE-9898-3BDE-6AC0-4BFEB17E394B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785A8791-849A-8847-2717-C714EDB5F9DE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6EC1339B-D2CA-C729-2133-DE752FCDFF83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A8CA19E8-20D1-3C40-ACFC-4AB55F95E7B0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9675CED8-7ADA-346B-8085-8D9FE3869704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07CB240C-1DC2-130F-739E-CEA5EDBE8FF2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0F3D227A-20E6-BC88-D02A-15D3D35E8626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8CDBE938-DB60-5976-BE25-8B574DC1D73E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E2C13DED-4334-FE63-0D1F-80E9A630BDA7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E4EEDA4-F539-021A-0F09-C71354CD9A51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6E2EAB37-DAF5-2AB8-788F-923BAEA9553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F15CB33A-9AB6-AA8D-FD97-A93D433EF590}"/>
              </a:ext>
            </a:extLst>
          </p:cNvPr>
          <p:cNvSpPr txBox="1"/>
          <p:nvPr/>
        </p:nvSpPr>
        <p:spPr>
          <a:xfrm>
            <a:off x="1148195" y="2652354"/>
            <a:ext cx="10736529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3600" b="1" dirty="0"/>
              <a:t>Competências que alunos deveriam desenvolver agora</a:t>
            </a:r>
            <a:endParaRPr lang="pt-BR" sz="32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F2778D-B1AB-139A-0B5A-36C2B3C09E43}"/>
              </a:ext>
            </a:extLst>
          </p:cNvPr>
          <p:cNvSpPr/>
          <p:nvPr/>
        </p:nvSpPr>
        <p:spPr>
          <a:xfrm>
            <a:off x="1371600" y="3529136"/>
            <a:ext cx="6834431" cy="73152"/>
          </a:xfrm>
          <a:prstGeom prst="rect">
            <a:avLst/>
          </a:prstGeom>
          <a:solidFill>
            <a:srgbClr val="F45B30"/>
          </a:solidFill>
          <a:ln>
            <a:solidFill>
              <a:srgbClr val="F45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A4386C6-9CA8-59AD-A646-11D560451C91}"/>
              </a:ext>
            </a:extLst>
          </p:cNvPr>
          <p:cNvSpPr txBox="1"/>
          <p:nvPr/>
        </p:nvSpPr>
        <p:spPr>
          <a:xfrm>
            <a:off x="1371600" y="3952595"/>
            <a:ext cx="1029459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3200" dirty="0"/>
              <a:t>O profissional deveria desenvolver: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Literacia em IA</a:t>
            </a:r>
            <a:r>
              <a:rPr lang="pt-BR" sz="2400" dirty="0"/>
              <a:t>  - entender minimamente como funciona.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Engenharia de perguntas</a:t>
            </a:r>
            <a:r>
              <a:rPr lang="pt-BR" sz="2400" dirty="0"/>
              <a:t> -  formular bons problemas.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Pensamento crítico</a:t>
            </a:r>
            <a:r>
              <a:rPr lang="pt-BR" sz="2400" dirty="0"/>
              <a:t> -  não aceitar respostas automaticamente.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Verificação</a:t>
            </a:r>
            <a:r>
              <a:rPr lang="pt-BR" sz="2400" dirty="0"/>
              <a:t> -  buscar evidência independente.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Ética</a:t>
            </a:r>
            <a:r>
              <a:rPr lang="pt-BR" sz="2400" dirty="0"/>
              <a:t> - reconhecer limites de uso.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Competência técnica</a:t>
            </a:r>
            <a:r>
              <a:rPr lang="pt-BR" sz="2400" dirty="0"/>
              <a:t> - saber o suficiente da área para detectar quando a IA erra.</a:t>
            </a:r>
          </a:p>
          <a:p>
            <a:pPr>
              <a:spcAft>
                <a:spcPts val="1200"/>
              </a:spcAft>
            </a:pPr>
            <a:r>
              <a:rPr lang="pt-BR" sz="2400" b="1" dirty="0"/>
              <a:t>Responsabilidade</a:t>
            </a:r>
            <a:r>
              <a:rPr lang="pt-BR" sz="2400" dirty="0"/>
              <a:t> - assumir a decisão final.</a:t>
            </a:r>
          </a:p>
        </p:txBody>
      </p:sp>
    </p:spTree>
    <p:extLst>
      <p:ext uri="{BB962C8B-B14F-4D97-AF65-F5344CB8AC3E}">
        <p14:creationId xmlns:p14="http://schemas.microsoft.com/office/powerpoint/2010/main" val="3411373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AE60C-D107-9AC9-AE28-F763F6562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A86596A1-BA19-F66A-D3CD-9F4D4F692D59}"/>
              </a:ext>
            </a:extLst>
          </p:cNvPr>
          <p:cNvGrpSpPr/>
          <p:nvPr/>
        </p:nvGrpSpPr>
        <p:grpSpPr>
          <a:xfrm>
            <a:off x="-1233" y="5263061"/>
            <a:ext cx="4641961" cy="50479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0352C21-5E1E-8DD9-3047-4B5B1CF403EB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D778709-B7C1-BF46-7C21-F3D33F9EC83A}"/>
              </a:ext>
            </a:extLst>
          </p:cNvPr>
          <p:cNvGrpSpPr/>
          <p:nvPr/>
        </p:nvGrpSpPr>
        <p:grpSpPr>
          <a:xfrm>
            <a:off x="15213050" y="-65222"/>
            <a:ext cx="3074950" cy="3151322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08895054-DCA5-1AA9-53E8-5BF24BB75862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3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0D902CF8-9A0F-E816-B66F-34AD538D9E43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8BD716C5-F415-A494-18D0-881F47BA505C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B0F3B441-5CB9-6168-3918-723E85D04630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0D4064AC-8492-ED20-E1BF-B2F8E02BEBBE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7EFA5AE1-912D-6B17-2D1F-523EAE89E66A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793C0938-4795-39E4-2107-AF6A66E4FA60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A59E8983-3EFC-C4AF-DACA-5E9C25992371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E4670591-92D5-BCFA-68BC-A1E80DB09DE5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AB946ABE-3AB6-DD3C-DD8B-1DBBE2DA0EEE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93095C43-654D-063F-93A4-0EDCC90D05CC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4F2D0239-A470-D8B4-797A-A9E1FB57831D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425E710B-5E26-7DF3-508F-7520D6A87D9D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6AB84DB2-9D4F-7AD1-256A-931E2DBB0E2A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E5E98BC0-5C54-6345-379B-205560A9DC5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69BAE370-E1D4-EED6-C946-84A81807D4E3}"/>
              </a:ext>
            </a:extLst>
          </p:cNvPr>
          <p:cNvSpPr txBox="1"/>
          <p:nvPr/>
        </p:nvSpPr>
        <p:spPr>
          <a:xfrm>
            <a:off x="1219200" y="2684767"/>
            <a:ext cx="9107424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A IA pode fornecer a resposta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63E82A0-2109-1B23-6B9A-F70872C065BA}"/>
              </a:ext>
            </a:extLst>
          </p:cNvPr>
          <p:cNvSpPr txBox="1"/>
          <p:nvPr/>
        </p:nvSpPr>
        <p:spPr>
          <a:xfrm>
            <a:off x="1219200" y="3802036"/>
            <a:ext cx="59296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tx2"/>
                </a:solidFill>
              </a:rPr>
              <a:t>A responsabilidade pela decisão continua humana.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A2ECF77-20A9-FE65-52BF-B4CD5B23E45B}"/>
              </a:ext>
            </a:extLst>
          </p:cNvPr>
          <p:cNvSpPr txBox="1"/>
          <p:nvPr/>
        </p:nvSpPr>
        <p:spPr>
          <a:xfrm>
            <a:off x="1219200" y="4855316"/>
            <a:ext cx="516951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solidFill>
                  <a:schemeClr val="tx2"/>
                </a:solidFill>
              </a:rPr>
              <a:t>O desafio da educação não é formar pessoas para competir com a Inteligência Artificial, mas pessoas capazes de utilizá-la sem abrir mão do conhecimento, do julgamento e da responsabilidade.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728F805D-6570-2C81-562A-914072CBEE1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809254" y="5852523"/>
            <a:ext cx="1322740" cy="1311626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F9284A7-A52C-AA17-1664-81340F3B3093}"/>
              </a:ext>
            </a:extLst>
          </p:cNvPr>
          <p:cNvSpPr txBox="1"/>
          <p:nvPr/>
        </p:nvSpPr>
        <p:spPr>
          <a:xfrm>
            <a:off x="13106400" y="3574080"/>
            <a:ext cx="295280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2"/>
                </a:solidFill>
              </a:rPr>
              <a:t>Proposta global para orientar professores, instituições de ensino e governos sobre </a:t>
            </a:r>
            <a:r>
              <a:rPr lang="pt-BR" sz="1600" b="1" dirty="0">
                <a:solidFill>
                  <a:schemeClr val="tx2"/>
                </a:solidFill>
              </a:rPr>
              <a:t>como desenvolver competências para utilizar inteligência artificial de forma ética, crítica e pedagogicamente adequada</a:t>
            </a:r>
            <a:r>
              <a:rPr lang="pt-BR" sz="16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3D8FF0E5-80FC-048E-365C-52B768FAB4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1802" y="3279664"/>
            <a:ext cx="4053109" cy="3839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8EADC8FC-C29C-B84B-0082-624EBAB0E55A}"/>
              </a:ext>
            </a:extLst>
          </p:cNvPr>
          <p:cNvSpPr txBox="1"/>
          <p:nvPr/>
        </p:nvSpPr>
        <p:spPr>
          <a:xfrm>
            <a:off x="9021125" y="2859014"/>
            <a:ext cx="26109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dirty="0">
                <a:solidFill>
                  <a:schemeClr val="tx2"/>
                </a:solidFill>
              </a:rPr>
              <a:t>Professor – IA – Aluno</a:t>
            </a:r>
          </a:p>
        </p:txBody>
      </p:sp>
    </p:spTree>
    <p:extLst>
      <p:ext uri="{BB962C8B-B14F-4D97-AF65-F5344CB8AC3E}">
        <p14:creationId xmlns:p14="http://schemas.microsoft.com/office/powerpoint/2010/main" val="3409791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1D93D-39C5-1215-6E66-0B9622FC5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5">
            <a:extLst>
              <a:ext uri="{FF2B5EF4-FFF2-40B4-BE49-F238E27FC236}">
                <a16:creationId xmlns:a16="http://schemas.microsoft.com/office/drawing/2014/main" id="{BDE2E445-1642-83A1-0340-1E51139D8DBC}"/>
              </a:ext>
            </a:extLst>
          </p:cNvPr>
          <p:cNvGrpSpPr/>
          <p:nvPr/>
        </p:nvGrpSpPr>
        <p:grpSpPr>
          <a:xfrm>
            <a:off x="-9525" y="5753100"/>
            <a:ext cx="4352925" cy="4438371"/>
            <a:chOff x="0" y="0"/>
            <a:chExt cx="6189282" cy="6718351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0DB4B2F0-D0F3-D36A-DFCD-BEA7D75BE9BC}"/>
                </a:ext>
              </a:extLst>
            </p:cNvPr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1E992CD1-AD34-3F90-33E0-17239A3C4BBC}"/>
              </a:ext>
            </a:extLst>
          </p:cNvPr>
          <p:cNvGrpSpPr/>
          <p:nvPr/>
        </p:nvGrpSpPr>
        <p:grpSpPr>
          <a:xfrm>
            <a:off x="13646039" y="-65223"/>
            <a:ext cx="4641961" cy="5047971"/>
            <a:chOff x="0" y="0"/>
            <a:chExt cx="6189282" cy="6718351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4F9306E-E321-8572-F9EA-B7BD6AEE9E99}"/>
                </a:ext>
              </a:extLst>
            </p:cNvPr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2"/>
              <a:stretch>
                <a:fillRect t="-43" r="-1" b="-43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18ED2A03-3E40-30DC-BEF2-2734240B271E}"/>
              </a:ext>
            </a:extLst>
          </p:cNvPr>
          <p:cNvGrpSpPr/>
          <p:nvPr/>
        </p:nvGrpSpPr>
        <p:grpSpPr>
          <a:xfrm>
            <a:off x="0" y="-140408"/>
            <a:ext cx="6400800" cy="2769308"/>
            <a:chOff x="0" y="0"/>
            <a:chExt cx="9550400" cy="425062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B2691A0-F583-F686-5EF0-90656B148559}"/>
                </a:ext>
              </a:extLst>
            </p:cNvPr>
            <p:cNvSpPr/>
            <p:nvPr/>
          </p:nvSpPr>
          <p:spPr>
            <a:xfrm>
              <a:off x="0" y="0"/>
              <a:ext cx="9550400" cy="4250690"/>
            </a:xfrm>
            <a:custGeom>
              <a:avLst/>
              <a:gdLst/>
              <a:ahLst/>
              <a:cxnLst/>
              <a:rect l="l" t="t" r="r" b="b"/>
              <a:pathLst>
                <a:path w="9550400" h="4250690">
                  <a:moveTo>
                    <a:pt x="0" y="0"/>
                  </a:moveTo>
                  <a:lnTo>
                    <a:pt x="9550400" y="0"/>
                  </a:lnTo>
                  <a:lnTo>
                    <a:pt x="9550400" y="4250690"/>
                  </a:lnTo>
                  <a:lnTo>
                    <a:pt x="0" y="42506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57" t="-87570" r="-12246" b="-90590"/>
              </a:stretch>
            </a:blipFill>
          </p:spPr>
          <p:txBody>
            <a:bodyPr/>
            <a:lstStyle/>
            <a:p>
              <a:pPr algn="r"/>
              <a:endParaRPr lang="pt-BR"/>
            </a:p>
          </p:txBody>
        </p: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764FC0CD-2791-DB44-574D-E90AFE280FAE}"/>
              </a:ext>
            </a:extLst>
          </p:cNvPr>
          <p:cNvGrpSpPr/>
          <p:nvPr/>
        </p:nvGrpSpPr>
        <p:grpSpPr>
          <a:xfrm>
            <a:off x="9563878" y="9182100"/>
            <a:ext cx="8164321" cy="915595"/>
            <a:chOff x="3639515" y="8264261"/>
            <a:chExt cx="11846506" cy="1328536"/>
          </a:xfrm>
        </p:grpSpPr>
        <p:sp>
          <p:nvSpPr>
            <p:cNvPr id="35" name="Freeform 5">
              <a:extLst>
                <a:ext uri="{FF2B5EF4-FFF2-40B4-BE49-F238E27FC236}">
                  <a16:creationId xmlns:a16="http://schemas.microsoft.com/office/drawing/2014/main" id="{84DFFC64-EE8E-1BE2-6CFC-7B048DBE5C58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36" name="Group 6">
              <a:extLst>
                <a:ext uri="{FF2B5EF4-FFF2-40B4-BE49-F238E27FC236}">
                  <a16:creationId xmlns:a16="http://schemas.microsoft.com/office/drawing/2014/main" id="{1764FB45-4D70-5EAA-359C-F34C14EBC031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44" name="Freeform 7">
                <a:extLst>
                  <a:ext uri="{FF2B5EF4-FFF2-40B4-BE49-F238E27FC236}">
                    <a16:creationId xmlns:a16="http://schemas.microsoft.com/office/drawing/2014/main" id="{D0FD2DBD-464C-18D1-6D4D-63DE258F0380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37" name="Group 8">
              <a:extLst>
                <a:ext uri="{FF2B5EF4-FFF2-40B4-BE49-F238E27FC236}">
                  <a16:creationId xmlns:a16="http://schemas.microsoft.com/office/drawing/2014/main" id="{2D4B272A-8A8E-8976-3613-5FF0E6837AA0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43" name="Freeform 9">
                <a:extLst>
                  <a:ext uri="{FF2B5EF4-FFF2-40B4-BE49-F238E27FC236}">
                    <a16:creationId xmlns:a16="http://schemas.microsoft.com/office/drawing/2014/main" id="{4F54F99B-01BF-2EE9-A7CA-789E9E7466CB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6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B5A666AF-E752-167B-F3E3-D00A7FAE4AA4}"/>
                </a:ext>
              </a:extLst>
            </p:cNvPr>
            <p:cNvGrpSpPr/>
            <p:nvPr/>
          </p:nvGrpSpPr>
          <p:grpSpPr>
            <a:xfrm>
              <a:off x="3639515" y="8453226"/>
              <a:ext cx="2071974" cy="1139571"/>
              <a:chOff x="19434" y="136091"/>
              <a:chExt cx="2762632" cy="1519429"/>
            </a:xfrm>
          </p:grpSpPr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754C17F3-805D-37F1-1E80-5A55670202AA}"/>
                  </a:ext>
                </a:extLst>
              </p:cNvPr>
              <p:cNvSpPr/>
              <p:nvPr/>
            </p:nvSpPr>
            <p:spPr>
              <a:xfrm>
                <a:off x="19434" y="136091"/>
                <a:ext cx="2762632" cy="1519429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sp>
          <p:nvSpPr>
            <p:cNvPr id="39" name="TextBox 12">
              <a:extLst>
                <a:ext uri="{FF2B5EF4-FFF2-40B4-BE49-F238E27FC236}">
                  <a16:creationId xmlns:a16="http://schemas.microsoft.com/office/drawing/2014/main" id="{462F286F-5DCD-B16D-D2AD-9B4F53AE5899}"/>
                </a:ext>
              </a:extLst>
            </p:cNvPr>
            <p:cNvSpPr txBox="1"/>
            <p:nvPr/>
          </p:nvSpPr>
          <p:spPr>
            <a:xfrm>
              <a:off x="3864296" y="8264261"/>
              <a:ext cx="1593256" cy="1737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811D164B-1639-F036-5623-40C50B6D0106}"/>
                </a:ext>
              </a:extLst>
            </p:cNvPr>
            <p:cNvSpPr txBox="1"/>
            <p:nvPr/>
          </p:nvSpPr>
          <p:spPr>
            <a:xfrm>
              <a:off x="7142546" y="8264915"/>
              <a:ext cx="2346371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41" name="TextBox 14">
              <a:extLst>
                <a:ext uri="{FF2B5EF4-FFF2-40B4-BE49-F238E27FC236}">
                  <a16:creationId xmlns:a16="http://schemas.microsoft.com/office/drawing/2014/main" id="{4356C1E7-EDF3-93D7-626C-07D01F563648}"/>
                </a:ext>
              </a:extLst>
            </p:cNvPr>
            <p:cNvSpPr txBox="1"/>
            <p:nvPr/>
          </p:nvSpPr>
          <p:spPr>
            <a:xfrm>
              <a:off x="5995235" y="8264915"/>
              <a:ext cx="1011850" cy="18831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AE1941AE-5435-9636-AF01-5522E5BCAC6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5033145" y="382749"/>
            <a:ext cx="1778839" cy="143889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E81347B0-296E-DFE9-D35C-046EAF58C3A7}"/>
              </a:ext>
            </a:extLst>
          </p:cNvPr>
          <p:cNvSpPr txBox="1"/>
          <p:nvPr/>
        </p:nvSpPr>
        <p:spPr>
          <a:xfrm>
            <a:off x="1677743" y="2851907"/>
            <a:ext cx="10736529" cy="53415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pt-BR" sz="3600" dirty="0"/>
              <a:t>A regulamentação brasileira da IA</a:t>
            </a:r>
            <a:endParaRPr lang="pt-BR" sz="3200" b="1" dirty="0">
              <a:solidFill>
                <a:srgbClr val="203238"/>
              </a:solidFill>
              <a:latin typeface="Aptos Display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D999B69-8705-CE72-2810-A8422931E958}"/>
              </a:ext>
            </a:extLst>
          </p:cNvPr>
          <p:cNvSpPr txBox="1"/>
          <p:nvPr/>
        </p:nvSpPr>
        <p:spPr>
          <a:xfrm>
            <a:off x="1677743" y="3763338"/>
            <a:ext cx="972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Mesmo antes de existir uma lei específica para cada situação, existem responsabilidade profissional, proteção de dados, dever de cuidado e responsabilidade institucional.</a:t>
            </a:r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F6D2EF6E-0E73-37FC-5651-1159AE673B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2871" y="6574974"/>
            <a:ext cx="1488380" cy="153252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E5B0540C-2BB0-2924-02F1-95C7A8875F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2871" y="4744335"/>
            <a:ext cx="1545617" cy="1539067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0016977B-0389-A45E-6524-3504E9ACAA4A}"/>
              </a:ext>
            </a:extLst>
          </p:cNvPr>
          <p:cNvSpPr txBox="1"/>
          <p:nvPr/>
        </p:nvSpPr>
        <p:spPr>
          <a:xfrm>
            <a:off x="1645601" y="4859460"/>
            <a:ext cx="4981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PL 3009/2025 - Inserir IA, literacia digital e ética algorítmica como temas curriculares transversais na LDB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B6C2083-60FB-670A-2884-B8AB46A9FF39}"/>
              </a:ext>
            </a:extLst>
          </p:cNvPr>
          <p:cNvSpPr txBox="1"/>
          <p:nvPr/>
        </p:nvSpPr>
        <p:spPr>
          <a:xfrm>
            <a:off x="1645601" y="6738433"/>
            <a:ext cx="51797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PL 2338/2023 - Marco geral baseado, entre outros aspectos, em risco, direitos, transparência e responsabilidade.</a:t>
            </a:r>
          </a:p>
        </p:txBody>
      </p:sp>
      <p:sp>
        <p:nvSpPr>
          <p:cNvPr id="24" name="Rectangle 6">
            <a:extLst>
              <a:ext uri="{FF2B5EF4-FFF2-40B4-BE49-F238E27FC236}">
                <a16:creationId xmlns:a16="http://schemas.microsoft.com/office/drawing/2014/main" id="{F5F755BB-D623-21E8-39FD-4FC28C33CF77}"/>
              </a:ext>
            </a:extLst>
          </p:cNvPr>
          <p:cNvSpPr/>
          <p:nvPr/>
        </p:nvSpPr>
        <p:spPr>
          <a:xfrm>
            <a:off x="1726530" y="3548387"/>
            <a:ext cx="6834431" cy="73152"/>
          </a:xfrm>
          <a:prstGeom prst="rect">
            <a:avLst/>
          </a:prstGeom>
          <a:solidFill>
            <a:srgbClr val="F45B30"/>
          </a:solidFill>
          <a:ln>
            <a:solidFill>
              <a:srgbClr val="F45B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1511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B7AEE24B-CA75-175A-1F75-68816A3CBF9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6528DA89-9262-42F5-1041-73B38CFBE49A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1604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>
            <a:off x="0" y="-46339"/>
            <a:ext cx="18288000" cy="10333339"/>
          </a:xfrm>
          <a:custGeom>
            <a:avLst/>
            <a:gdLst/>
            <a:ahLst/>
            <a:cxnLst/>
            <a:rect l="l" t="t" r="r" b="b"/>
            <a:pathLst>
              <a:path w="18288000" h="10333339">
                <a:moveTo>
                  <a:pt x="0" y="0"/>
                </a:moveTo>
                <a:lnTo>
                  <a:pt x="18288000" y="0"/>
                </a:lnTo>
                <a:lnTo>
                  <a:pt x="18288000" y="10333339"/>
                </a:lnTo>
                <a:lnTo>
                  <a:pt x="0" y="103333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0" y="5248237"/>
            <a:ext cx="4641961" cy="5038763"/>
            <a:chOff x="0" y="0"/>
            <a:chExt cx="6189282" cy="671835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0" y="0"/>
                  </a:moveTo>
                  <a:lnTo>
                    <a:pt x="6189218" y="0"/>
                  </a:lnTo>
                  <a:lnTo>
                    <a:pt x="6189218" y="6718300"/>
                  </a:lnTo>
                  <a:lnTo>
                    <a:pt x="0" y="6718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240000" y="-20231"/>
            <a:ext cx="3048000" cy="2191931"/>
            <a:chOff x="0" y="0"/>
            <a:chExt cx="6189282" cy="6718351"/>
          </a:xfrm>
        </p:grpSpPr>
        <p:sp>
          <p:nvSpPr>
            <p:cNvPr id="18" name="Freeform 18"/>
            <p:cNvSpPr/>
            <p:nvPr/>
          </p:nvSpPr>
          <p:spPr>
            <a:xfrm flipH="1" flipV="1">
              <a:off x="0" y="0"/>
              <a:ext cx="6189218" cy="6718300"/>
            </a:xfrm>
            <a:custGeom>
              <a:avLst/>
              <a:gdLst/>
              <a:ahLst/>
              <a:cxnLst/>
              <a:rect l="l" t="t" r="r" b="b"/>
              <a:pathLst>
                <a:path w="6189218" h="6718300">
                  <a:moveTo>
                    <a:pt x="6189218" y="6718300"/>
                  </a:moveTo>
                  <a:lnTo>
                    <a:pt x="0" y="6718300"/>
                  </a:lnTo>
                  <a:lnTo>
                    <a:pt x="0" y="0"/>
                  </a:lnTo>
                  <a:lnTo>
                    <a:pt x="6189218" y="0"/>
                  </a:lnTo>
                  <a:lnTo>
                    <a:pt x="6189218" y="6718300"/>
                  </a:lnTo>
                  <a:close/>
                </a:path>
              </a:pathLst>
            </a:custGeom>
            <a:blipFill>
              <a:blip r:embed="rId4"/>
              <a:stretch>
                <a:fillRect t="-43" r="-1" b="-43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153537" y="-485142"/>
            <a:ext cx="11980926" cy="4307110"/>
            <a:chOff x="6387" y="-99275"/>
            <a:chExt cx="15974568" cy="5742813"/>
          </a:xfrm>
        </p:grpSpPr>
        <p:sp>
          <p:nvSpPr>
            <p:cNvPr id="22" name="Freeform 22"/>
            <p:cNvSpPr/>
            <p:nvPr/>
          </p:nvSpPr>
          <p:spPr>
            <a:xfrm>
              <a:off x="6387" y="-99275"/>
              <a:ext cx="15974568" cy="5742813"/>
            </a:xfrm>
            <a:custGeom>
              <a:avLst/>
              <a:gdLst/>
              <a:ahLst/>
              <a:cxnLst/>
              <a:rect l="l" t="t" r="r" b="b"/>
              <a:pathLst>
                <a:path w="15974568" h="5742813">
                  <a:moveTo>
                    <a:pt x="0" y="0"/>
                  </a:moveTo>
                  <a:lnTo>
                    <a:pt x="15974568" y="0"/>
                  </a:lnTo>
                  <a:lnTo>
                    <a:pt x="15974568" y="5742813"/>
                  </a:lnTo>
                  <a:lnTo>
                    <a:pt x="0" y="5742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7572" b="-90594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0EFCDC8-878F-4975-A63C-273FD980DBD7}"/>
              </a:ext>
            </a:extLst>
          </p:cNvPr>
          <p:cNvGrpSpPr/>
          <p:nvPr/>
        </p:nvGrpSpPr>
        <p:grpSpPr>
          <a:xfrm>
            <a:off x="4061482" y="8948542"/>
            <a:ext cx="11861082" cy="1225803"/>
            <a:chOff x="3624939" y="8264916"/>
            <a:chExt cx="11861082" cy="1225803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139B20A-6148-4F94-9792-464C6186F44D}"/>
                </a:ext>
              </a:extLst>
            </p:cNvPr>
            <p:cNvSpPr/>
            <p:nvPr/>
          </p:nvSpPr>
          <p:spPr>
            <a:xfrm>
              <a:off x="7449455" y="8776750"/>
              <a:ext cx="4126017" cy="584905"/>
            </a:xfrm>
            <a:custGeom>
              <a:avLst/>
              <a:gdLst/>
              <a:ahLst/>
              <a:cxnLst/>
              <a:rect l="l" t="t" r="r" b="b"/>
              <a:pathLst>
                <a:path w="4663754" h="618782">
                  <a:moveTo>
                    <a:pt x="0" y="0"/>
                  </a:moveTo>
                  <a:lnTo>
                    <a:pt x="4663754" y="0"/>
                  </a:lnTo>
                  <a:lnTo>
                    <a:pt x="4663754" y="618782"/>
                  </a:lnTo>
                  <a:lnTo>
                    <a:pt x="0" y="618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t="-758" b="-760"/>
              </a:stretch>
            </a:blipFill>
          </p:spPr>
          <p:txBody>
            <a:bodyPr/>
            <a:lstStyle/>
            <a:p>
              <a:endParaRPr lang="pt-BR" dirty="0"/>
            </a:p>
          </p:txBody>
        </p:sp>
        <p:grpSp>
          <p:nvGrpSpPr>
            <p:cNvPr id="28" name="Group 6">
              <a:extLst>
                <a:ext uri="{FF2B5EF4-FFF2-40B4-BE49-F238E27FC236}">
                  <a16:creationId xmlns:a16="http://schemas.microsoft.com/office/drawing/2014/main" id="{7B5A3E73-1716-4A3D-9B83-A8C2EB5B8522}"/>
                </a:ext>
              </a:extLst>
            </p:cNvPr>
            <p:cNvGrpSpPr/>
            <p:nvPr/>
          </p:nvGrpSpPr>
          <p:grpSpPr>
            <a:xfrm>
              <a:off x="11836517" y="8526463"/>
              <a:ext cx="3649504" cy="740568"/>
              <a:chOff x="-641389" y="111655"/>
              <a:chExt cx="4866005" cy="98742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598518CB-13FB-4C93-8625-3632AFF8D2DE}"/>
                  </a:ext>
                </a:extLst>
              </p:cNvPr>
              <p:cNvSpPr/>
              <p:nvPr/>
            </p:nvSpPr>
            <p:spPr>
              <a:xfrm>
                <a:off x="-641389" y="111655"/>
                <a:ext cx="4866005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4866005" h="987425">
                    <a:moveTo>
                      <a:pt x="0" y="0"/>
                    </a:moveTo>
                    <a:lnTo>
                      <a:pt x="4866005" y="0"/>
                    </a:lnTo>
                    <a:lnTo>
                      <a:pt x="4866005" y="987425"/>
                    </a:lnTo>
                    <a:lnTo>
                      <a:pt x="0" y="987425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/>
                <a:stretch>
                  <a:fillRect t="-18" r="1" b="-14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grpSp>
          <p:nvGrpSpPr>
            <p:cNvPr id="29" name="Group 8">
              <a:extLst>
                <a:ext uri="{FF2B5EF4-FFF2-40B4-BE49-F238E27FC236}">
                  <a16:creationId xmlns:a16="http://schemas.microsoft.com/office/drawing/2014/main" id="{3111D85A-702D-4C64-8149-FE54B8393624}"/>
                </a:ext>
              </a:extLst>
            </p:cNvPr>
            <p:cNvGrpSpPr/>
            <p:nvPr/>
          </p:nvGrpSpPr>
          <p:grpSpPr>
            <a:xfrm>
              <a:off x="6139959" y="8534229"/>
              <a:ext cx="741541" cy="740568"/>
              <a:chOff x="140336" y="244094"/>
              <a:chExt cx="988722" cy="987424"/>
            </a:xfrm>
          </p:grpSpPr>
          <p:sp>
            <p:nvSpPr>
              <p:cNvPr id="35" name="Freeform 9">
                <a:extLst>
                  <a:ext uri="{FF2B5EF4-FFF2-40B4-BE49-F238E27FC236}">
                    <a16:creationId xmlns:a16="http://schemas.microsoft.com/office/drawing/2014/main" id="{25651CC4-9922-4144-9373-301B9118CB3F}"/>
                  </a:ext>
                </a:extLst>
              </p:cNvPr>
              <p:cNvSpPr/>
              <p:nvPr/>
            </p:nvSpPr>
            <p:spPr>
              <a:xfrm>
                <a:off x="140336" y="244094"/>
                <a:ext cx="988722" cy="987424"/>
              </a:xfrm>
              <a:custGeom>
                <a:avLst/>
                <a:gdLst/>
                <a:ahLst/>
                <a:cxnLst/>
                <a:rect l="l" t="t" r="r" b="b"/>
                <a:pathLst>
                  <a:path w="1245235" h="1231519">
                    <a:moveTo>
                      <a:pt x="0" y="0"/>
                    </a:moveTo>
                    <a:lnTo>
                      <a:pt x="1245235" y="0"/>
                    </a:lnTo>
                    <a:lnTo>
                      <a:pt x="1245235" y="1231519"/>
                    </a:lnTo>
                    <a:lnTo>
                      <a:pt x="0" y="123151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/>
                <a:stretch>
                  <a:fillRect t="-157" r="5" b="-160"/>
                </a:stretch>
              </a:blipFill>
            </p:spPr>
            <p:txBody>
              <a:bodyPr/>
              <a:lstStyle/>
              <a:p>
                <a:endParaRPr lang="pt-BR" dirty="0"/>
              </a:p>
            </p:txBody>
          </p:sp>
        </p:grpSp>
        <p:grpSp>
          <p:nvGrpSpPr>
            <p:cNvPr id="30" name="Group 10">
              <a:extLst>
                <a:ext uri="{FF2B5EF4-FFF2-40B4-BE49-F238E27FC236}">
                  <a16:creationId xmlns:a16="http://schemas.microsoft.com/office/drawing/2014/main" id="{E20E3DC3-04B4-4373-93AC-388AD69EA1AC}"/>
                </a:ext>
              </a:extLst>
            </p:cNvPr>
            <p:cNvGrpSpPr/>
            <p:nvPr/>
          </p:nvGrpSpPr>
          <p:grpSpPr>
            <a:xfrm>
              <a:off x="3624939" y="8351158"/>
              <a:ext cx="2071926" cy="1139561"/>
              <a:chOff x="0" y="0"/>
              <a:chExt cx="2762568" cy="1519415"/>
            </a:xfrm>
          </p:grpSpPr>
          <p:sp>
            <p:nvSpPr>
              <p:cNvPr id="34" name="Freeform 11">
                <a:extLst>
                  <a:ext uri="{FF2B5EF4-FFF2-40B4-BE49-F238E27FC236}">
                    <a16:creationId xmlns:a16="http://schemas.microsoft.com/office/drawing/2014/main" id="{D6EF1857-04A0-4BB1-9763-F673D9731F63}"/>
                  </a:ext>
                </a:extLst>
              </p:cNvPr>
              <p:cNvSpPr/>
              <p:nvPr/>
            </p:nvSpPr>
            <p:spPr>
              <a:xfrm>
                <a:off x="0" y="0"/>
                <a:ext cx="2762631" cy="1519428"/>
              </a:xfrm>
              <a:custGeom>
                <a:avLst/>
                <a:gdLst/>
                <a:ahLst/>
                <a:cxnLst/>
                <a:rect l="l" t="t" r="r" b="b"/>
                <a:pathLst>
                  <a:path w="2762631" h="1519428">
                    <a:moveTo>
                      <a:pt x="0" y="0"/>
                    </a:moveTo>
                    <a:lnTo>
                      <a:pt x="2762631" y="0"/>
                    </a:lnTo>
                    <a:lnTo>
                      <a:pt x="2762631" y="1519428"/>
                    </a:lnTo>
                    <a:lnTo>
                      <a:pt x="0" y="151942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/>
                <a:stretch>
                  <a:fillRect r="2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294AF1EC-28E1-4245-BDDE-6546755395BF}"/>
                </a:ext>
              </a:extLst>
            </p:cNvPr>
            <p:cNvSpPr txBox="1"/>
            <p:nvPr/>
          </p:nvSpPr>
          <p:spPr>
            <a:xfrm>
              <a:off x="4349800" y="8269917"/>
              <a:ext cx="830923" cy="11977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016"/>
                </a:lnSpc>
              </a:pPr>
              <a:r>
                <a:rPr lang="en-US" sz="800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REALIZAÇÃO</a:t>
              </a:r>
              <a:r>
                <a:rPr lang="en-US" sz="725" b="1" spc="85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: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589BC8-E7A0-4DB8-A5E0-4233C05E65C4}"/>
                </a:ext>
              </a:extLst>
            </p:cNvPr>
            <p:cNvSpPr txBox="1"/>
            <p:nvPr/>
          </p:nvSpPr>
          <p:spPr>
            <a:xfrm>
              <a:off x="7142545" y="8264916"/>
              <a:ext cx="1728218" cy="1297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PATROCINIO</a:t>
              </a:r>
              <a:r>
                <a:rPr lang="en-US" sz="812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 MASTER;</a:t>
              </a:r>
            </a:p>
          </p:txBody>
        </p:sp>
        <p:sp>
          <p:nvSpPr>
            <p:cNvPr id="33" name="TextBox 14">
              <a:extLst>
                <a:ext uri="{FF2B5EF4-FFF2-40B4-BE49-F238E27FC236}">
                  <a16:creationId xmlns:a16="http://schemas.microsoft.com/office/drawing/2014/main" id="{098F591F-37FB-4747-A289-E9B72B5C3063}"/>
                </a:ext>
              </a:extLst>
            </p:cNvPr>
            <p:cNvSpPr txBox="1"/>
            <p:nvPr/>
          </p:nvSpPr>
          <p:spPr>
            <a:xfrm>
              <a:off x="6205616" y="8274125"/>
              <a:ext cx="675884" cy="129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137"/>
                </a:lnSpc>
              </a:pPr>
              <a:r>
                <a:rPr lang="en-US" sz="800" b="1" spc="94" dirty="0">
                  <a:solidFill>
                    <a:srgbClr val="0F4164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PARCEIRO:</a:t>
              </a:r>
            </a:p>
          </p:txBody>
        </p:sp>
      </p:grpSp>
      <p:pic>
        <p:nvPicPr>
          <p:cNvPr id="3" name="Picture 1">
            <a:extLst>
              <a:ext uri="{FF2B5EF4-FFF2-40B4-BE49-F238E27FC236}">
                <a16:creationId xmlns:a16="http://schemas.microsoft.com/office/drawing/2014/main" id="{AFCA7B77-7D96-DC77-E151-805B46099AB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990600" y="720760"/>
            <a:ext cx="1778839" cy="1438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04D2F2-7E92-F9C4-74EF-9A1B5FC1D4E5}"/>
              </a:ext>
            </a:extLst>
          </p:cNvPr>
          <p:cNvSpPr txBox="1">
            <a:spLocks/>
          </p:cNvSpPr>
          <p:nvPr/>
        </p:nvSpPr>
        <p:spPr>
          <a:xfrm>
            <a:off x="2133599" y="4286705"/>
            <a:ext cx="5791321" cy="40607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>
                <a:solidFill>
                  <a:schemeClr val="tx2"/>
                </a:solidFill>
              </a:rPr>
              <a:t>O desafio da educação não é ensinar pessoas a competir com a Inteligência Artificial. É formar pessoas capazes de usá-la sem abrir mão da inteligência, do julgamento e da responsabilidade humana.</a:t>
            </a:r>
            <a:endParaRPr lang="pt-BR" sz="3600" b="1" dirty="0">
              <a:solidFill>
                <a:schemeClr val="tx2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3D14EB0-31DF-9234-5DE7-9ABB16C403B6}"/>
              </a:ext>
            </a:extLst>
          </p:cNvPr>
          <p:cNvSpPr txBox="1"/>
          <p:nvPr/>
        </p:nvSpPr>
        <p:spPr>
          <a:xfrm>
            <a:off x="13930167" y="7144314"/>
            <a:ext cx="10812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2"/>
                </a:solidFill>
              </a:rPr>
              <a:t>Linkedin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7CC0394-7599-098D-00AE-43D3AC5621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17495" y="3934613"/>
            <a:ext cx="3249782" cy="4060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235810B-03D3-8403-0392-71F75B3BE1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88411" y="6799297"/>
            <a:ext cx="1651712" cy="168056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DDC041B-280B-DF16-14BD-2CC655994569}"/>
              </a:ext>
            </a:extLst>
          </p:cNvPr>
          <p:cNvSpPr txBox="1"/>
          <p:nvPr/>
        </p:nvSpPr>
        <p:spPr>
          <a:xfrm>
            <a:off x="13920632" y="7426506"/>
            <a:ext cx="177656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chemeClr val="tx2"/>
                </a:solidFill>
              </a:rPr>
              <a:t>Evandro Carlos Teruel</a:t>
            </a:r>
          </a:p>
          <a:p>
            <a:r>
              <a:rPr lang="pt-BR" sz="1100" b="1" dirty="0">
                <a:solidFill>
                  <a:schemeClr val="tx2"/>
                </a:solidFill>
              </a:rPr>
              <a:t>evandro.cteruel@sp.senac.br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Bjorn</Template>
  <TotalTime>253</TotalTime>
  <Words>1196</Words>
  <Application>Microsoft Office PowerPoint</Application>
  <PresentationFormat>Personalizar</PresentationFormat>
  <Paragraphs>169</Paragraphs>
  <Slides>16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5" baseType="lpstr">
      <vt:lpstr>Aptos Display</vt:lpstr>
      <vt:lpstr>Open Sauce</vt:lpstr>
      <vt:lpstr>Arial</vt:lpstr>
      <vt:lpstr>Roboto</vt:lpstr>
      <vt:lpstr>Open Sauce Bold</vt:lpstr>
      <vt:lpstr>Roboto Medium</vt:lpstr>
      <vt:lpstr>Aptos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10º CONDEST 2026.pptx</dc:title>
  <dc:creator>User</dc:creator>
  <cp:lastModifiedBy>Rosangela Alves Souza</cp:lastModifiedBy>
  <cp:revision>25</cp:revision>
  <dcterms:created xsi:type="dcterms:W3CDTF">2006-08-16T00:00:00Z</dcterms:created>
  <dcterms:modified xsi:type="dcterms:W3CDTF">2026-09-23T18:47:50Z</dcterms:modified>
  <dc:identifier>DAHMgNJc25E</dc:identifier>
</cp:coreProperties>
</file>