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74" r:id="rId7"/>
    <p:sldId id="261" r:id="rId8"/>
    <p:sldId id="262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60" r:id="rId18"/>
  </p:sldIdLst>
  <p:sldSz cx="18288000" cy="10287000"/>
  <p:notesSz cx="6858000" cy="9144000"/>
  <p:embeddedFontLst>
    <p:embeddedFont>
      <p:font typeface="Open Sauce" panose="020B0604020202020204" charset="0"/>
      <p:regular r:id="rId19"/>
    </p:embeddedFont>
    <p:embeddedFont>
      <p:font typeface="Open Sauce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12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6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640710" y="4526347"/>
            <a:ext cx="14366824" cy="5319066"/>
          </a:xfrm>
          <a:prstGeom prst="round2Diag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6DD22882-401C-07BD-66F2-51B7A99BB94C}"/>
              </a:ext>
            </a:extLst>
          </p:cNvPr>
          <p:cNvGrpSpPr>
            <a:grpSpLocks/>
          </p:cNvGrpSpPr>
          <p:nvPr/>
        </p:nvGrpSpPr>
        <p:grpSpPr>
          <a:xfrm>
            <a:off x="13686578" y="5282756"/>
            <a:ext cx="4641961" cy="5038763"/>
            <a:chOff x="0" y="0"/>
            <a:chExt cx="6189282" cy="6718351"/>
          </a:xfrm>
        </p:grpSpPr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81F6F41-F68B-D2E6-B1A6-EB6D603C7CD0}"/>
                </a:ext>
              </a:extLst>
            </p:cNvPr>
            <p:cNvSpPr>
              <a:spLocks/>
            </p:cNvSpPr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600200" y="4564447"/>
            <a:ext cx="14366824" cy="1228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pt-BR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Educação Continuada como Ferramenta para a Melhoria Contínua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333345" y="7530396"/>
            <a:ext cx="6579912" cy="584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r>
              <a:rPr lang="en-US" sz="32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Prof. Eng. Denilson Santana</a:t>
            </a: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87E7B80D-078D-7D50-6E57-D24254BED2F4}"/>
              </a:ext>
            </a:extLst>
          </p:cNvPr>
          <p:cNvSpPr txBox="1"/>
          <p:nvPr/>
        </p:nvSpPr>
        <p:spPr>
          <a:xfrm>
            <a:off x="3581400" y="5993379"/>
            <a:ext cx="10591800" cy="1251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200" i="1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Metodologias</a:t>
            </a:r>
            <a:r>
              <a:rPr lang="en-US" sz="32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200" i="1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Desafios</a:t>
            </a:r>
            <a:r>
              <a:rPr lang="en-US" sz="32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Humanos e o </a:t>
            </a:r>
            <a:r>
              <a:rPr lang="en-US" sz="3200" i="1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Resgate</a:t>
            </a:r>
            <a:r>
              <a:rPr lang="en-US" sz="32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da </a:t>
            </a:r>
            <a:r>
              <a:rPr lang="en-US" sz="3200" i="1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Conexão</a:t>
            </a:r>
            <a:r>
              <a:rPr lang="en-US" sz="32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00" i="1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Docente</a:t>
            </a:r>
            <a:r>
              <a:rPr lang="en-US" sz="32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5212873"/>
            <a:ext cx="4641913" cy="5047933"/>
            <a:chOff x="0" y="0"/>
            <a:chExt cx="6189218" cy="67183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13" cy="5047933"/>
            <a:chOff x="0" y="0"/>
            <a:chExt cx="6189218" cy="6718300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-140408"/>
            <a:ext cx="6400800" cy="2769350"/>
            <a:chOff x="0" y="0"/>
            <a:chExt cx="9550400" cy="42506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248400" y="714879"/>
            <a:ext cx="10515600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CÉREBRO BIOLÓGICO NO FLUXO DIGITAL CRIA UM PARADOXO DO APRENDIZADO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563879" y="9182101"/>
            <a:ext cx="8164323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FCEEC0A-C674-949C-4B02-6AD41CF79D9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8021" r="871" b="2302"/>
          <a:stretch>
            <a:fillRect/>
          </a:stretch>
        </p:blipFill>
        <p:spPr>
          <a:xfrm>
            <a:off x="2032000" y="2562666"/>
            <a:ext cx="14274800" cy="6396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28538F12-016F-0297-372A-F283594B09E8}"/>
              </a:ext>
            </a:extLst>
          </p:cNvPr>
          <p:cNvSpPr txBox="1"/>
          <p:nvPr/>
        </p:nvSpPr>
        <p:spPr>
          <a:xfrm>
            <a:off x="1905000" y="1079525"/>
            <a:ext cx="8915400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Quantos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Cursos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Salvos Para “Quando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Tiver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Tempo”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Você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tem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Agora?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75589B-3599-EAC7-9510-5AC60BB2E1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399" t="13579" r="27538" b="20034"/>
          <a:stretch>
            <a:fillRect/>
          </a:stretch>
        </p:blipFill>
        <p:spPr>
          <a:xfrm>
            <a:off x="5638800" y="3374571"/>
            <a:ext cx="71628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903028" y="1248470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Hierarquia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Construção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do Saber</a:t>
            </a:r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26420C9E-BB6E-83E0-4B3C-CFBA83F22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3930551"/>
            <a:ext cx="3359199" cy="1127224"/>
          </a:xfrm>
          <a:prstGeom prst="rect">
            <a:avLst/>
          </a:prstGeom>
        </p:spPr>
      </p:pic>
      <p:pic>
        <p:nvPicPr>
          <p:cNvPr id="13" name="Picture 3" descr="image.png">
            <a:extLst>
              <a:ext uri="{FF2B5EF4-FFF2-40B4-BE49-F238E27FC236}">
                <a16:creationId xmlns:a16="http://schemas.microsoft.com/office/drawing/2014/main" id="{F7AB6D9B-63BF-8934-3B85-51533C4E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974" y="3930551"/>
            <a:ext cx="3359199" cy="1127224"/>
          </a:xfrm>
          <a:prstGeom prst="rect">
            <a:avLst/>
          </a:prstGeom>
        </p:spPr>
      </p:pic>
      <p:pic>
        <p:nvPicPr>
          <p:cNvPr id="15" name="Picture 4" descr="image.png">
            <a:extLst>
              <a:ext uri="{FF2B5EF4-FFF2-40B4-BE49-F238E27FC236}">
                <a16:creationId xmlns:a16="http://schemas.microsoft.com/office/drawing/2014/main" id="{F64B8FB5-5A0E-C96B-DD02-98FEE77FEA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8949" y="3930551"/>
            <a:ext cx="4273451" cy="1127224"/>
          </a:xfrm>
          <a:prstGeom prst="rect">
            <a:avLst/>
          </a:prstGeom>
        </p:spPr>
      </p:pic>
      <p:pic>
        <p:nvPicPr>
          <p:cNvPr id="17" name="Picture 5" descr="image.png">
            <a:extLst>
              <a:ext uri="{FF2B5EF4-FFF2-40B4-BE49-F238E27FC236}">
                <a16:creationId xmlns:a16="http://schemas.microsoft.com/office/drawing/2014/main" id="{B653B896-A0D9-7DD9-9F61-44049C858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799" y="6175177"/>
            <a:ext cx="11451431" cy="1947552"/>
          </a:xfrm>
          <a:prstGeom prst="rect">
            <a:avLst/>
          </a:prstGeom>
        </p:spPr>
      </p:pic>
      <p:sp>
        <p:nvSpPr>
          <p:cNvPr id="21" name="TextBox 10">
            <a:extLst>
              <a:ext uri="{FF2B5EF4-FFF2-40B4-BE49-F238E27FC236}">
                <a16:creationId xmlns:a16="http://schemas.microsoft.com/office/drawing/2014/main" id="{BA6EAA6A-BA3A-A3FF-3A8D-BF047A2530DC}"/>
              </a:ext>
            </a:extLst>
          </p:cNvPr>
          <p:cNvSpPr txBox="1"/>
          <p:nvPr/>
        </p:nvSpPr>
        <p:spPr>
          <a:xfrm>
            <a:off x="3555046" y="4178201"/>
            <a:ext cx="310710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 dirty="0">
                <a:solidFill>
                  <a:srgbClr val="00D2FF"/>
                </a:solidFill>
                <a:latin typeface="Open Sauce Bold" panose="020B0604020202020204" charset="0"/>
              </a:rPr>
              <a:t>Dado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73246FB3-310A-B0CC-0DA4-0956399590F6}"/>
              </a:ext>
            </a:extLst>
          </p:cNvPr>
          <p:cNvSpPr txBox="1"/>
          <p:nvPr/>
        </p:nvSpPr>
        <p:spPr>
          <a:xfrm>
            <a:off x="3629025" y="4651751"/>
            <a:ext cx="2959149" cy="263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20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Elementos</a:t>
            </a:r>
            <a:r>
              <a:rPr sz="20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Brutos</a:t>
            </a:r>
          </a:p>
        </p:txBody>
      </p:sp>
      <p:pic>
        <p:nvPicPr>
          <p:cNvPr id="25" name="Picture 12" descr="image.png">
            <a:extLst>
              <a:ext uri="{FF2B5EF4-FFF2-40B4-BE49-F238E27FC236}">
                <a16:creationId xmlns:a16="http://schemas.microsoft.com/office/drawing/2014/main" id="{91597753-FFC5-BF26-BF03-31CAFF593B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1074" y="4384626"/>
            <a:ext cx="200025" cy="228600"/>
          </a:xfrm>
          <a:prstGeom prst="rect">
            <a:avLst/>
          </a:prstGeom>
        </p:spPr>
      </p:pic>
      <p:sp>
        <p:nvSpPr>
          <p:cNvPr id="27" name="TextBox 13">
            <a:extLst>
              <a:ext uri="{FF2B5EF4-FFF2-40B4-BE49-F238E27FC236}">
                <a16:creationId xmlns:a16="http://schemas.microsoft.com/office/drawing/2014/main" id="{3043CC91-085D-C536-ADD3-9D94CD05F069}"/>
              </a:ext>
            </a:extLst>
          </p:cNvPr>
          <p:cNvSpPr txBox="1"/>
          <p:nvPr/>
        </p:nvSpPr>
        <p:spPr>
          <a:xfrm>
            <a:off x="7400020" y="4178201"/>
            <a:ext cx="310710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00D2FF"/>
                </a:solidFill>
                <a:latin typeface="Open Sauce Bold" panose="020B0604020202020204" charset="0"/>
              </a:rPr>
              <a:t>Informação</a:t>
            </a: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4D628765-EE07-46E0-13E9-1BD23812B372}"/>
              </a:ext>
            </a:extLst>
          </p:cNvPr>
          <p:cNvSpPr txBox="1"/>
          <p:nvPr/>
        </p:nvSpPr>
        <p:spPr>
          <a:xfrm>
            <a:off x="7473999" y="4658420"/>
            <a:ext cx="2959149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2000" b="0" i="0" u="none" dirty="0">
                <a:solidFill>
                  <a:srgbClr val="CBD5E1"/>
                </a:solidFill>
                <a:latin typeface="Open Sauce Bold" panose="020B0604020202020204" charset="0"/>
              </a:rPr>
              <a:t>Dados </a:t>
            </a:r>
            <a:r>
              <a:rPr sz="20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Estruturados</a:t>
            </a:r>
            <a:endParaRPr sz="2000" b="0" i="0" u="none" dirty="0">
              <a:solidFill>
                <a:srgbClr val="CBD5E1"/>
              </a:solidFill>
              <a:latin typeface="Open Sauce Bold" panose="020B0604020202020204" charset="0"/>
            </a:endParaRPr>
          </a:p>
        </p:txBody>
      </p:sp>
      <p:pic>
        <p:nvPicPr>
          <p:cNvPr id="31" name="Picture 15" descr="image.png">
            <a:extLst>
              <a:ext uri="{FF2B5EF4-FFF2-40B4-BE49-F238E27FC236}">
                <a16:creationId xmlns:a16="http://schemas.microsoft.com/office/drawing/2014/main" id="{26383B52-242F-DEF3-64EF-70C8E82B6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6049" y="4384626"/>
            <a:ext cx="200025" cy="228600"/>
          </a:xfrm>
          <a:prstGeom prst="rect">
            <a:avLst/>
          </a:prstGeom>
        </p:spPr>
      </p:pic>
      <p:sp>
        <p:nvSpPr>
          <p:cNvPr id="33" name="TextBox 16">
            <a:extLst>
              <a:ext uri="{FF2B5EF4-FFF2-40B4-BE49-F238E27FC236}">
                <a16:creationId xmlns:a16="http://schemas.microsoft.com/office/drawing/2014/main" id="{F6E6D46C-3ED0-DE8B-393F-56EE0202B075}"/>
              </a:ext>
            </a:extLst>
          </p:cNvPr>
          <p:cNvSpPr txBox="1"/>
          <p:nvPr/>
        </p:nvSpPr>
        <p:spPr>
          <a:xfrm>
            <a:off x="11287251" y="4178201"/>
            <a:ext cx="395274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Conhecimento</a:t>
            </a:r>
            <a:endParaRPr sz="2400" b="0" i="0" u="none" dirty="0">
              <a:solidFill>
                <a:srgbClr val="FF7E47"/>
              </a:solidFill>
              <a:latin typeface="Open Sauce Bold" panose="020B0604020202020204" charset="0"/>
            </a:endParaRP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08FEECA6-E574-4C55-8315-2B0DABB38B54}"/>
              </a:ext>
            </a:extLst>
          </p:cNvPr>
          <p:cNvSpPr txBox="1"/>
          <p:nvPr/>
        </p:nvSpPr>
        <p:spPr>
          <a:xfrm>
            <a:off x="11318974" y="4658420"/>
            <a:ext cx="3764522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20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Esforço</a:t>
            </a:r>
            <a:r>
              <a:rPr sz="20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0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Cognitivo</a:t>
            </a:r>
            <a:r>
              <a:rPr sz="20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&amp; </a:t>
            </a:r>
            <a:r>
              <a:rPr sz="20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Prática</a:t>
            </a:r>
            <a:endParaRPr sz="2000" b="0" i="0" u="none" dirty="0">
              <a:solidFill>
                <a:srgbClr val="CBD5E1"/>
              </a:solidFill>
              <a:latin typeface="Open Sauce Bold" panose="020B0604020202020204" charset="0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3235B51E-B843-A1E6-8FB7-0FABB58A3462}"/>
              </a:ext>
            </a:extLst>
          </p:cNvPr>
          <p:cNvSpPr txBox="1"/>
          <p:nvPr/>
        </p:nvSpPr>
        <p:spPr>
          <a:xfrm>
            <a:off x="4010025" y="6413301"/>
            <a:ext cx="1073316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A </a:t>
            </a:r>
            <a:r>
              <a:rPr sz="2400" b="0" i="0" u="none" dirty="0" err="1">
                <a:solidFill>
                  <a:srgbClr val="FFFFFF"/>
                </a:solidFill>
                <a:latin typeface="Open Sauce Bold" panose="020B0604020202020204" charset="0"/>
              </a:rPr>
              <a:t>tecnologia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e a </a:t>
            </a:r>
            <a:r>
              <a:rPr sz="2400" b="0" i="0" u="none" dirty="0" err="1">
                <a:solidFill>
                  <a:srgbClr val="FFFFFF"/>
                </a:solidFill>
                <a:latin typeface="Open Sauce Bold" panose="020B0604020202020204" charset="0"/>
              </a:rPr>
              <a:t>Inteligência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Artificial </a:t>
            </a:r>
            <a:r>
              <a:rPr sz="2400" b="0" i="0" u="none" dirty="0" err="1">
                <a:solidFill>
                  <a:srgbClr val="FFFFFF"/>
                </a:solidFill>
                <a:latin typeface="Open Sauce Bold" panose="020B0604020202020204" charset="0"/>
              </a:rPr>
              <a:t>fornecem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400" b="1" i="0" u="none" dirty="0">
                <a:solidFill>
                  <a:srgbClr val="FFFFFF"/>
                </a:solidFill>
                <a:latin typeface="Open Sauce Bold" panose="020B0604020202020204" charset="0"/>
              </a:rPr>
              <a:t>Dados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e </a:t>
            </a:r>
            <a:r>
              <a:rPr sz="2400" b="0" i="0" u="none" dirty="0" err="1">
                <a:solidFill>
                  <a:srgbClr val="FFFFFF"/>
                </a:solidFill>
                <a:latin typeface="Open Sauce Bold" panose="020B0604020202020204" charset="0"/>
              </a:rPr>
              <a:t>estruturam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400" b="1" i="0" u="none" dirty="0" err="1">
                <a:solidFill>
                  <a:srgbClr val="FFFFFF"/>
                </a:solidFill>
                <a:latin typeface="Open Sauce Bold" panose="020B0604020202020204" charset="0"/>
              </a:rPr>
              <a:t>Informações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Open Sauce Bold" panose="020B0604020202020204" charset="0"/>
              </a:rPr>
              <a:t>em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Open Sauce Bold" panose="020B0604020202020204" charset="0"/>
              </a:rPr>
              <a:t>segundos</a:t>
            </a:r>
            <a:r>
              <a:rPr sz="2400" b="0" i="0" u="none" dirty="0">
                <a:solidFill>
                  <a:srgbClr val="FFFFFF"/>
                </a:solidFill>
                <a:latin typeface="Open Sauce Bold" panose="020B0604020202020204" charset="0"/>
              </a:rPr>
              <a:t>.</a:t>
            </a: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DC7B763B-932F-60F4-B87A-A2984B135E8B}"/>
              </a:ext>
            </a:extLst>
          </p:cNvPr>
          <p:cNvSpPr txBox="1"/>
          <p:nvPr/>
        </p:nvSpPr>
        <p:spPr>
          <a:xfrm>
            <a:off x="4010025" y="7348091"/>
            <a:ext cx="10882561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No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entanto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, o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Conhecimento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só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é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forjado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através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do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esforço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cognitivo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humano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, da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reflexão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 e da </a:t>
            </a:r>
            <a:r>
              <a:rPr sz="2400" b="0" i="0" u="none" dirty="0" err="1">
                <a:solidFill>
                  <a:srgbClr val="FF7E47"/>
                </a:solidFill>
                <a:latin typeface="Open Sauce Bold" panose="020B0604020202020204" charset="0"/>
              </a:rPr>
              <a:t>prática</a:t>
            </a:r>
            <a:r>
              <a:rPr sz="2400" b="0" i="0" u="none" dirty="0">
                <a:solidFill>
                  <a:srgbClr val="FF7E47"/>
                </a:solidFill>
                <a:latin typeface="Open Sauce Bold" panose="020B060402020202020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3" grpId="0"/>
      <p:bldP spid="27" grpId="0"/>
      <p:bldP spid="29" grpId="0"/>
      <p:bldP spid="33" grpId="0"/>
      <p:bldP spid="35" grpId="0"/>
      <p:bldP spid="3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B4F067-9775-FA87-85FB-8D496C8E0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8DE1AD33-968A-97F7-168A-771F982E713B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25D4BE6-F367-1C27-0947-2BA92C1221E7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0AC0E00F-98EF-09FC-F91C-D615AB7EB755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F98EEE7-8292-451C-71DA-41DFA253059E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33CDD4F-47A6-16E9-2030-09DC1CE64FCD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BCECEEE-2D25-C958-D360-865B9719F41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C6BFE68A-059F-18ED-A844-9DBB51EDDB99}"/>
              </a:ext>
            </a:extLst>
          </p:cNvPr>
          <p:cNvSpPr txBox="1"/>
          <p:nvPr/>
        </p:nvSpPr>
        <p:spPr>
          <a:xfrm>
            <a:off x="1905000" y="1310222"/>
            <a:ext cx="8520855" cy="404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0"/>
              </a:lnSpc>
            </a:pPr>
            <a:r>
              <a:rPr lang="pt-BR" sz="3600" b="1" dirty="0">
                <a:solidFill>
                  <a:schemeClr val="tx2"/>
                </a:solidFill>
                <a:latin typeface="Open Sauce Bold" panose="020B0604020202020204" charset="0"/>
              </a:rPr>
              <a:t>A Banalização do EAD Assíncrono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8AF7008D-5630-AE15-641A-C1DDC450CC62}"/>
              </a:ext>
            </a:extLst>
          </p:cNvPr>
          <p:cNvSpPr txBox="1"/>
          <p:nvPr/>
        </p:nvSpPr>
        <p:spPr>
          <a:xfrm>
            <a:off x="762000" y="3238500"/>
            <a:ext cx="166878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A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transformação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da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formação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docente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e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profissional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em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uma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esteira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de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produção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em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 </a:t>
            </a:r>
            <a:r>
              <a:rPr sz="3200" b="0" i="0" u="none" dirty="0" err="1">
                <a:solidFill>
                  <a:schemeClr val="tx2"/>
                </a:solidFill>
                <a:latin typeface="Open Sauce Bold" panose="020B0604020202020204" charset="0"/>
              </a:rPr>
              <a:t>massa</a:t>
            </a:r>
            <a:r>
              <a:rPr sz="3200" b="0" i="0" u="none" dirty="0">
                <a:solidFill>
                  <a:schemeClr val="tx2"/>
                </a:solidFill>
                <a:latin typeface="Open Sauce Bold" panose="020B0604020202020204" charset="0"/>
              </a:rPr>
              <a:t>.</a:t>
            </a:r>
          </a:p>
        </p:txBody>
      </p:sp>
      <p:pic>
        <p:nvPicPr>
          <p:cNvPr id="14" name="Picture 2" descr="image.png">
            <a:extLst>
              <a:ext uri="{FF2B5EF4-FFF2-40B4-BE49-F238E27FC236}">
                <a16:creationId xmlns:a16="http://schemas.microsoft.com/office/drawing/2014/main" id="{A6F61A9B-6A83-D611-1CCE-1E45FF6D3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0" y="4747380"/>
            <a:ext cx="5359400" cy="4039590"/>
          </a:xfrm>
          <a:prstGeom prst="rect">
            <a:avLst/>
          </a:prstGeom>
        </p:spPr>
      </p:pic>
      <p:pic>
        <p:nvPicPr>
          <p:cNvPr id="17" name="Picture 3" descr="image.png">
            <a:extLst>
              <a:ext uri="{FF2B5EF4-FFF2-40B4-BE49-F238E27FC236}">
                <a16:creationId xmlns:a16="http://schemas.microsoft.com/office/drawing/2014/main" id="{F28A1AEA-3DB3-FAA5-6C04-4993F5956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0730" y="4766906"/>
            <a:ext cx="5333495" cy="4020064"/>
          </a:xfrm>
          <a:prstGeom prst="rect">
            <a:avLst/>
          </a:prstGeom>
        </p:spPr>
      </p:pic>
      <p:pic>
        <p:nvPicPr>
          <p:cNvPr id="19" name="Picture 4" descr="image.png">
            <a:extLst>
              <a:ext uri="{FF2B5EF4-FFF2-40B4-BE49-F238E27FC236}">
                <a16:creationId xmlns:a16="http://schemas.microsoft.com/office/drawing/2014/main" id="{9209B132-8E2A-C7CB-5324-26F5522713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9200" y="4797029"/>
            <a:ext cx="5333495" cy="4020064"/>
          </a:xfrm>
          <a:prstGeom prst="rect">
            <a:avLst/>
          </a:prstGeom>
        </p:spPr>
      </p:pic>
      <p:sp>
        <p:nvSpPr>
          <p:cNvPr id="21" name="TextBox 9">
            <a:extLst>
              <a:ext uri="{FF2B5EF4-FFF2-40B4-BE49-F238E27FC236}">
                <a16:creationId xmlns:a16="http://schemas.microsoft.com/office/drawing/2014/main" id="{DAD8A7DC-7177-BC9D-C8B7-D8F5CA367EBE}"/>
              </a:ext>
            </a:extLst>
          </p:cNvPr>
          <p:cNvSpPr txBox="1"/>
          <p:nvPr/>
        </p:nvSpPr>
        <p:spPr>
          <a:xfrm>
            <a:off x="984249" y="5652255"/>
            <a:ext cx="482931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00D2FF"/>
                </a:solidFill>
                <a:latin typeface="Open Sauce Bold" panose="020B0604020202020204" charset="0"/>
              </a:rPr>
              <a:t>Mercantilização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6E0498AA-563D-EED0-94E0-71D7241EDD6D}"/>
              </a:ext>
            </a:extLst>
          </p:cNvPr>
          <p:cNvSpPr txBox="1"/>
          <p:nvPr/>
        </p:nvSpPr>
        <p:spPr>
          <a:xfrm>
            <a:off x="984249" y="6210300"/>
            <a:ext cx="4956167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Cursos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"fast-food"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desenhados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estritamente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para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escala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,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sacrificando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o rigor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técnico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e a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profundidade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de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aprendizagem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.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AAB5193A-EFE9-77AD-DFD8-EF1A16000E95}"/>
              </a:ext>
            </a:extLst>
          </p:cNvPr>
          <p:cNvSpPr txBox="1"/>
          <p:nvPr/>
        </p:nvSpPr>
        <p:spPr>
          <a:xfrm>
            <a:off x="6918380" y="5671780"/>
            <a:ext cx="4494536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rgbClr val="00D2FF"/>
                </a:solidFill>
                <a:latin typeface="Open Sauce Bold" panose="020B0604020202020204" charset="0"/>
              </a:rPr>
              <a:t>O </a:t>
            </a:r>
            <a:r>
              <a:rPr sz="2800" b="0" i="0" u="none" dirty="0" err="1">
                <a:solidFill>
                  <a:srgbClr val="00D2FF"/>
                </a:solidFill>
                <a:latin typeface="Open Sauce Bold" panose="020B0604020202020204" charset="0"/>
              </a:rPr>
              <a:t>Isolamento</a:t>
            </a:r>
            <a:endParaRPr sz="2800" b="0" i="0" u="none" dirty="0">
              <a:solidFill>
                <a:srgbClr val="00D2FF"/>
              </a:solidFill>
              <a:latin typeface="Open Sauce Bold" panose="020B0604020202020204" charset="0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22C9FA49-164B-1CB0-D06C-9AAE849CC7B6}"/>
              </a:ext>
            </a:extLst>
          </p:cNvPr>
          <p:cNvSpPr txBox="1"/>
          <p:nvPr/>
        </p:nvSpPr>
        <p:spPr>
          <a:xfrm>
            <a:off x="6918380" y="6210300"/>
            <a:ext cx="4816420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EAD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totalmente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assíncrono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e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sem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mentoria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,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reduzindo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a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formação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continuada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a um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mero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cumprimento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burocrático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de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etapas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.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5CE8A2E6-5BEA-A887-0A27-7F4C6E1A2B71}"/>
              </a:ext>
            </a:extLst>
          </p:cNvPr>
          <p:cNvSpPr txBox="1"/>
          <p:nvPr/>
        </p:nvSpPr>
        <p:spPr>
          <a:xfrm>
            <a:off x="12896850" y="5701904"/>
            <a:ext cx="4805976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00D2FF"/>
                </a:solidFill>
                <a:latin typeface="Open Sauce Bold" panose="020B0604020202020204" charset="0"/>
              </a:rPr>
              <a:t>Mercado de Diplomas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A2855AAE-AB68-8A89-32B8-2D983BB39613}"/>
              </a:ext>
            </a:extLst>
          </p:cNvPr>
          <p:cNvSpPr txBox="1"/>
          <p:nvPr/>
        </p:nvSpPr>
        <p:spPr>
          <a:xfrm>
            <a:off x="12896850" y="6210300"/>
            <a:ext cx="4805976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A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ilusão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de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competência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adquirida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baseada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exclusivamente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no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consumo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passivo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de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vídeos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 e cliques </a:t>
            </a:r>
            <a:r>
              <a:rPr sz="2800" b="0" i="0" u="none" dirty="0" err="1">
                <a:solidFill>
                  <a:srgbClr val="CBD5E1"/>
                </a:solidFill>
                <a:latin typeface="Open Sauce Bold" panose="020B0604020202020204" charset="0"/>
              </a:rPr>
              <a:t>sequenciais</a:t>
            </a:r>
            <a:r>
              <a:rPr sz="2800" b="0" i="0" u="none" dirty="0">
                <a:solidFill>
                  <a:srgbClr val="CBD5E1"/>
                </a:solidFill>
                <a:latin typeface="Open Sauce Bold" panose="020B0604020202020204" charset="0"/>
              </a:rPr>
              <a:t>.</a:t>
            </a:r>
          </a:p>
        </p:txBody>
      </p:sp>
      <p:pic>
        <p:nvPicPr>
          <p:cNvPr id="33" name="Picture 15" descr="image.png">
            <a:extLst>
              <a:ext uri="{FF2B5EF4-FFF2-40B4-BE49-F238E27FC236}">
                <a16:creationId xmlns:a16="http://schemas.microsoft.com/office/drawing/2014/main" id="{C96FF3FA-770A-37F4-B86F-1E88214EC9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250" y="5090279"/>
            <a:ext cx="628503" cy="555421"/>
          </a:xfrm>
          <a:prstGeom prst="rect">
            <a:avLst/>
          </a:prstGeom>
        </p:spPr>
      </p:pic>
      <p:pic>
        <p:nvPicPr>
          <p:cNvPr id="35" name="Picture 16" descr="image.png">
            <a:extLst>
              <a:ext uri="{FF2B5EF4-FFF2-40B4-BE49-F238E27FC236}">
                <a16:creationId xmlns:a16="http://schemas.microsoft.com/office/drawing/2014/main" id="{132A6F0E-22A1-4453-CD2A-A5D39A0639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8379" y="5109806"/>
            <a:ext cx="698193" cy="552736"/>
          </a:xfrm>
          <a:prstGeom prst="rect">
            <a:avLst/>
          </a:prstGeom>
        </p:spPr>
      </p:pic>
      <p:pic>
        <p:nvPicPr>
          <p:cNvPr id="37" name="Picture 17" descr="image.png">
            <a:extLst>
              <a:ext uri="{FF2B5EF4-FFF2-40B4-BE49-F238E27FC236}">
                <a16:creationId xmlns:a16="http://schemas.microsoft.com/office/drawing/2014/main" id="{17D358E2-AE5F-2EAB-57F7-0978493B6B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6850" y="5139929"/>
            <a:ext cx="552736" cy="5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2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9ED1D-DC1E-4A02-5138-4757A9B1C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C23E668C-D327-C6C0-1EF2-6F179421C8D1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9B12C82-0A91-6128-DB35-E24C7736E740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1552FDAE-DE5A-5CB8-56FE-C89FE4E84A64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1C91940-12C4-B143-81F5-1F6302C30632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033881D-DBB9-1343-4E1E-28717A0D2FF5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5113F65-A5C9-D216-44E5-48425550E65A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045580B8-E29E-B8BE-FFDD-6687EFA4869B}"/>
              </a:ext>
            </a:extLst>
          </p:cNvPr>
          <p:cNvSpPr txBox="1"/>
          <p:nvPr/>
        </p:nvSpPr>
        <p:spPr>
          <a:xfrm>
            <a:off x="1903028" y="1248470"/>
            <a:ext cx="9450772" cy="4042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60"/>
              </a:lnSpc>
            </a:pPr>
            <a:r>
              <a:rPr lang="pt-BR" sz="3600" b="1" dirty="0">
                <a:solidFill>
                  <a:schemeClr val="tx2"/>
                </a:solidFill>
                <a:latin typeface="Open Sauce Bold" panose="020B0604020202020204" charset="0"/>
              </a:rPr>
              <a:t>Carga Horária vs. Transformação Real</a:t>
            </a:r>
          </a:p>
        </p:txBody>
      </p:sp>
      <p:graphicFrame>
        <p:nvGraphicFramePr>
          <p:cNvPr id="37" name="Table 6">
            <a:extLst>
              <a:ext uri="{FF2B5EF4-FFF2-40B4-BE49-F238E27FC236}">
                <a16:creationId xmlns:a16="http://schemas.microsoft.com/office/drawing/2014/main" id="{53E1BB52-FD55-24C7-903F-1E1443F4A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876254"/>
              </p:ext>
            </p:extLst>
          </p:nvPr>
        </p:nvGraphicFramePr>
        <p:xfrm>
          <a:off x="2819400" y="3009899"/>
          <a:ext cx="12801600" cy="4440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8098">
                <a:tc>
                  <a:txBody>
                    <a:bodyPr/>
                    <a:lstStyle/>
                    <a:p>
                      <a:pPr algn="ctr"/>
                      <a:r>
                        <a:rPr sz="2400" b="1" i="0" u="none" dirty="0" err="1">
                          <a:solidFill>
                            <a:srgbClr val="FFFFFF"/>
                          </a:solidFill>
                          <a:latin typeface="Open Sauce Bold" panose="020B0604020202020204" charset="0"/>
                        </a:rPr>
                        <a:t>Dimensão</a:t>
                      </a:r>
                      <a:endParaRPr sz="2400" b="1" i="0" u="none" dirty="0">
                        <a:solidFill>
                          <a:srgbClr val="FFFFFF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 u="none">
                          <a:solidFill>
                            <a:srgbClr val="FFFFFF"/>
                          </a:solidFill>
                          <a:latin typeface="Open Sauce Bold" panose="020B0604020202020204" charset="0"/>
                        </a:rPr>
                        <a:t>Modelo Passivo / Burocrático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i="0" u="none">
                          <a:solidFill>
                            <a:srgbClr val="FFFFFF"/>
                          </a:solidFill>
                          <a:latin typeface="Open Sauce Bold" panose="020B0604020202020204" charset="0"/>
                        </a:rPr>
                        <a:t>Modelo Transformador / Ativo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098">
                <a:tc>
                  <a:txBody>
                    <a:bodyPr/>
                    <a:lstStyle/>
                    <a:p>
                      <a:pPr algn="ctr"/>
                      <a:r>
                        <a:rPr sz="2400" b="1" i="0" u="none" dirty="0">
                          <a:solidFill>
                            <a:srgbClr val="FF7E47"/>
                          </a:solidFill>
                          <a:latin typeface="Open Sauce Bold" panose="020B0604020202020204" charset="0"/>
                        </a:rPr>
                        <a:t>Foco Principal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Consumo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</a:t>
                      </a:r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Passivo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de </a:t>
                      </a:r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Conteúdo</a:t>
                      </a:r>
                      <a:endParaRPr sz="2400" b="0" i="0" u="none" dirty="0">
                        <a:solidFill>
                          <a:srgbClr val="CBD5E1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Resolução de Problemas Complexos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098">
                <a:tc>
                  <a:txBody>
                    <a:bodyPr/>
                    <a:lstStyle/>
                    <a:p>
                      <a:pPr algn="ctr"/>
                      <a:r>
                        <a:rPr sz="2400" b="1" i="0" u="none" dirty="0" err="1">
                          <a:solidFill>
                            <a:srgbClr val="FF7E47"/>
                          </a:solidFill>
                          <a:latin typeface="Open Sauce Bold" panose="020B0604020202020204" charset="0"/>
                        </a:rPr>
                        <a:t>Interação</a:t>
                      </a:r>
                      <a:endParaRPr sz="2400" b="1" i="0" u="none" dirty="0">
                        <a:solidFill>
                          <a:srgbClr val="FF7E47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Isolamento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Digital do </a:t>
                      </a:r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Aluno</a:t>
                      </a:r>
                      <a:endParaRPr sz="2400" b="0" i="0" u="none" dirty="0">
                        <a:solidFill>
                          <a:srgbClr val="CBD5E1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Mentoria Ativa e </a:t>
                      </a:r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Troca</a:t>
                      </a:r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 </a:t>
                      </a:r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Docente</a:t>
                      </a:r>
                      <a:endParaRPr sz="2400" b="0" i="0" u="none" dirty="0">
                        <a:solidFill>
                          <a:srgbClr val="00D2FF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098">
                <a:tc>
                  <a:txBody>
                    <a:bodyPr/>
                    <a:lstStyle/>
                    <a:p>
                      <a:pPr algn="ctr"/>
                      <a:r>
                        <a:rPr sz="2400" b="1" i="0" u="none" dirty="0" err="1">
                          <a:solidFill>
                            <a:srgbClr val="FF7E47"/>
                          </a:solidFill>
                          <a:latin typeface="Open Sauce Bold" panose="020B0604020202020204" charset="0"/>
                        </a:rPr>
                        <a:t>Metodologia</a:t>
                      </a:r>
                      <a:endParaRPr sz="2400" b="1" i="0" u="none" dirty="0">
                        <a:solidFill>
                          <a:srgbClr val="FF7E47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Cumprimento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de Horas </a:t>
                      </a:r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em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Plataforma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Debate </a:t>
                      </a:r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Crítico</a:t>
                      </a:r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 e </a:t>
                      </a:r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Prática</a:t>
                      </a:r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 </a:t>
                      </a:r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Aplicada</a:t>
                      </a:r>
                      <a:endParaRPr sz="2400" b="0" i="0" u="none" dirty="0">
                        <a:solidFill>
                          <a:srgbClr val="00D2FF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098">
                <a:tc>
                  <a:txBody>
                    <a:bodyPr/>
                    <a:lstStyle/>
                    <a:p>
                      <a:pPr algn="ctr"/>
                      <a:r>
                        <a:rPr sz="2400" b="1" i="0" u="none" dirty="0" err="1">
                          <a:solidFill>
                            <a:srgbClr val="FF7E47"/>
                          </a:solidFill>
                          <a:latin typeface="Open Sauce Bold" panose="020B0604020202020204" charset="0"/>
                        </a:rPr>
                        <a:t>Objetivo</a:t>
                      </a:r>
                      <a:r>
                        <a:rPr sz="2400" b="1" i="0" u="none" dirty="0">
                          <a:solidFill>
                            <a:srgbClr val="FF7E47"/>
                          </a:solidFill>
                          <a:latin typeface="Open Sauce Bold" panose="020B0604020202020204" charset="0"/>
                        </a:rPr>
                        <a:t> Final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Conclusão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de </a:t>
                      </a:r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Módulo</a:t>
                      </a:r>
                      <a:r>
                        <a:rPr sz="2400" b="0" i="0" u="none" dirty="0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 / </a:t>
                      </a:r>
                      <a:r>
                        <a:rPr sz="2400" b="0" i="0" u="none" dirty="0" err="1">
                          <a:solidFill>
                            <a:srgbClr val="CBD5E1"/>
                          </a:solidFill>
                          <a:latin typeface="Open Sauce Bold" panose="020B0604020202020204" charset="0"/>
                        </a:rPr>
                        <a:t>Certificado</a:t>
                      </a:r>
                      <a:endParaRPr sz="2400" b="0" i="0" u="none" dirty="0">
                        <a:solidFill>
                          <a:srgbClr val="CBD5E1"/>
                        </a:solidFill>
                        <a:latin typeface="Open Sauce Bold" panose="020B0604020202020204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Transformação</a:t>
                      </a:r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 da </a:t>
                      </a:r>
                      <a:r>
                        <a:rPr sz="2400" b="0" i="0" u="none" dirty="0" err="1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Prática</a:t>
                      </a:r>
                      <a:r>
                        <a:rPr sz="2400" b="0" i="0" u="none" dirty="0">
                          <a:solidFill>
                            <a:srgbClr val="00D2FF"/>
                          </a:solidFill>
                          <a:latin typeface="Open Sauce Bold" panose="020B0604020202020204" charset="0"/>
                        </a:rPr>
                        <a:t> de Ensino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1" name="Picture 2" descr="image.png">
            <a:extLst>
              <a:ext uri="{FF2B5EF4-FFF2-40B4-BE49-F238E27FC236}">
                <a16:creationId xmlns:a16="http://schemas.microsoft.com/office/drawing/2014/main" id="{032F09F1-B1B0-754C-F3E5-DAEE194CE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7737199"/>
            <a:ext cx="12877800" cy="1959254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73" name="TextBox 7">
            <a:extLst>
              <a:ext uri="{FF2B5EF4-FFF2-40B4-BE49-F238E27FC236}">
                <a16:creationId xmlns:a16="http://schemas.microsoft.com/office/drawing/2014/main" id="{D9DCC7F3-5286-42F1-89E6-C9DDDF776E79}"/>
              </a:ext>
            </a:extLst>
          </p:cNvPr>
          <p:cNvSpPr txBox="1"/>
          <p:nvPr/>
        </p:nvSpPr>
        <p:spPr>
          <a:xfrm>
            <a:off x="3082500" y="7937213"/>
            <a:ext cx="12168000" cy="430887"/>
          </a:xfrm>
          <a:prstGeom prst="rect">
            <a:avLst/>
          </a:prstGeom>
          <a:solidFill>
            <a:schemeClr val="tx2"/>
          </a:solidFill>
        </p:spPr>
        <p:txBody>
          <a:bodyPr wrap="square" lIns="157162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FF7E47"/>
                </a:solidFill>
                <a:latin typeface="Open Sauce Bold" panose="020B0604020202020204" charset="0"/>
              </a:rPr>
              <a:t>PROVOCAÇÃO CENTRAL</a:t>
            </a:r>
          </a:p>
        </p:txBody>
      </p:sp>
      <p:pic>
        <p:nvPicPr>
          <p:cNvPr id="77" name="Picture 9" descr="image.png">
            <a:extLst>
              <a:ext uri="{FF2B5EF4-FFF2-40B4-BE49-F238E27FC236}">
                <a16:creationId xmlns:a16="http://schemas.microsoft.com/office/drawing/2014/main" id="{825A7599-86DD-9F9B-B202-C21FA74C6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8039100"/>
            <a:ext cx="214763" cy="184843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79" name="TextBox 8">
            <a:extLst>
              <a:ext uri="{FF2B5EF4-FFF2-40B4-BE49-F238E27FC236}">
                <a16:creationId xmlns:a16="http://schemas.microsoft.com/office/drawing/2014/main" id="{97AC08C9-86E0-090A-3411-21002A6A9375}"/>
              </a:ext>
            </a:extLst>
          </p:cNvPr>
          <p:cNvSpPr txBox="1"/>
          <p:nvPr/>
        </p:nvSpPr>
        <p:spPr>
          <a:xfrm>
            <a:off x="3070650" y="8547869"/>
            <a:ext cx="12168000" cy="861774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"Estamos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formando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profissionais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capazes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de resolver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problemas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complexos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,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ou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apenas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cumpridores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 de carga </a:t>
            </a:r>
            <a:r>
              <a:rPr sz="2800" b="0" i="1" u="none" dirty="0" err="1">
                <a:solidFill>
                  <a:srgbClr val="FFFFFF"/>
                </a:solidFill>
                <a:latin typeface="Open Sauce Bold" panose="020B0604020202020204" charset="0"/>
              </a:rPr>
              <a:t>horária</a:t>
            </a:r>
            <a:r>
              <a:rPr sz="2800" b="0" i="1" u="none" dirty="0">
                <a:solidFill>
                  <a:srgbClr val="FFFFFF"/>
                </a:solidFill>
                <a:latin typeface="Open Sauce Bold" panose="020B0604020202020204" charset="0"/>
              </a:rPr>
              <a:t>?"</a:t>
            </a:r>
          </a:p>
        </p:txBody>
      </p:sp>
    </p:spTree>
    <p:extLst>
      <p:ext uri="{BB962C8B-B14F-4D97-AF65-F5344CB8AC3E}">
        <p14:creationId xmlns:p14="http://schemas.microsoft.com/office/powerpoint/2010/main" val="412615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3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302E11-E68D-6A23-5D05-2A3F217FE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3843C2E7-60EA-7628-02F2-3EFAFE9A42C3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54FEA08-830F-3FCA-2F98-C42B54B7D53F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00F6A7C9-4E4E-E4E7-551F-C2CC8541A128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6CC4532-FE10-8BE2-73DD-5D54629272B3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37EC1C4C-F745-5911-7F36-18B3333C891D}"/>
              </a:ext>
            </a:extLst>
          </p:cNvPr>
          <p:cNvSpPr txBox="1"/>
          <p:nvPr/>
        </p:nvSpPr>
        <p:spPr>
          <a:xfrm>
            <a:off x="1905000" y="1079525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Open Sauce Bold" panose="020B0604020202020204" charset="0"/>
              </a:rPr>
              <a:t>A Banalização do EAD Assíncrono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40B88B-1F38-09A4-A687-6016B28C0A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0" t="22899" b="4352"/>
          <a:stretch>
            <a:fillRect/>
          </a:stretch>
        </p:blipFill>
        <p:spPr>
          <a:xfrm>
            <a:off x="1143000" y="2933699"/>
            <a:ext cx="16017100" cy="6553201"/>
          </a:xfrm>
          <a:prstGeom prst="rect">
            <a:avLst/>
          </a:prstGeom>
        </p:spPr>
      </p:pic>
      <p:grpSp>
        <p:nvGrpSpPr>
          <p:cNvPr id="4" name="Group 5">
            <a:extLst>
              <a:ext uri="{FF2B5EF4-FFF2-40B4-BE49-F238E27FC236}">
                <a16:creationId xmlns:a16="http://schemas.microsoft.com/office/drawing/2014/main" id="{B563D48A-B8DB-8105-F48D-9B9AF322445D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902B92F-E7F7-EA0A-A581-39B8AA807978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267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5542C-3E92-CE28-8CCF-D946CDAC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2FB5A29D-5A09-430F-ABAD-99804226DDC5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B5B47FD-8188-E42B-D366-84BD4BA449B0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1981CC1E-78FA-1FE9-9163-252F9E1C1F0A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E558197-4697-D80F-74CB-7E3C472E240E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BD67BDA1-8FD0-3DE9-3D2D-8DC7B46FD767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819BAD0-F827-1A57-6677-D7916844628F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9FDF36A3-CBA4-A072-84BD-48A555F591EE}"/>
              </a:ext>
            </a:extLst>
          </p:cNvPr>
          <p:cNvSpPr txBox="1"/>
          <p:nvPr/>
        </p:nvSpPr>
        <p:spPr>
          <a:xfrm>
            <a:off x="1691917" y="952500"/>
            <a:ext cx="8976083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Abismo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entre o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Cumprimento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de Carga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Horária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e 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Transformação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Real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6374AE-95EC-40EC-BAA1-547DBD5610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8" t="21235" r="242" b="15420"/>
          <a:stretch>
            <a:fillRect/>
          </a:stretch>
        </p:blipFill>
        <p:spPr>
          <a:xfrm>
            <a:off x="1016010" y="2857500"/>
            <a:ext cx="16255980" cy="5791200"/>
          </a:xfrm>
          <a:prstGeom prst="rect">
            <a:avLst/>
          </a:prstGeom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1F8EAE88-6B13-F2CA-C610-ED709D834476}"/>
              </a:ext>
            </a:extLst>
          </p:cNvPr>
          <p:cNvSpPr txBox="1"/>
          <p:nvPr/>
        </p:nvSpPr>
        <p:spPr>
          <a:xfrm>
            <a:off x="685800" y="8823680"/>
            <a:ext cx="16586190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Estamos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formando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profissionais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capazes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de resolver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problemas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complexos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,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ou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apenas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cumpridores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de carga </a:t>
            </a:r>
            <a:r>
              <a:rPr lang="en-US" sz="32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horária</a:t>
            </a:r>
            <a:r>
              <a:rPr lang="en-US" sz="32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010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BA71B-565B-A36F-1302-E6E8E066C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C955416F-646F-F9EC-7627-669A3C54D0C0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BD9020D-784B-CABC-48AD-BA3F223A49B6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E6FD6D65-EB3B-176E-1AE2-DB445C459C13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6C7363F-7819-D0DF-F30A-9E4745A7CB25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0CB624ED-C041-9689-F445-B614ECEB09AB}"/>
              </a:ext>
            </a:extLst>
          </p:cNvPr>
          <p:cNvSpPr txBox="1"/>
          <p:nvPr/>
        </p:nvSpPr>
        <p:spPr>
          <a:xfrm>
            <a:off x="1691917" y="1203680"/>
            <a:ext cx="8976083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Fossa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Emocional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no Ensino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1C9D9F5-7868-9007-4F4A-60F4579685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848" b="3112"/>
          <a:stretch>
            <a:fillRect/>
          </a:stretch>
        </p:blipFill>
        <p:spPr>
          <a:xfrm>
            <a:off x="1016000" y="2840215"/>
            <a:ext cx="16256000" cy="6804380"/>
          </a:xfrm>
          <a:prstGeom prst="rect">
            <a:avLst/>
          </a:prstGeom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032EDAFD-B3E8-36FC-8BFB-058483A6E837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FC1D794E-BD20-153B-A63D-AA699C55C034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67566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745D31-9D99-9181-DDD3-4E9454063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47521A7-1B48-6F1E-7A84-EA89720945A5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BEF43EB-E69E-0F58-EB85-A919985480FA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AFB50C16-B974-FC06-CAF9-C58CD5F1B345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CCA4FB2-C11E-1A4C-AA72-92741555A930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F747B8A-81C1-A395-062A-C85CB932520D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98EC7C0-71DA-831B-1D8A-0B869DC3C724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Picture 2">
            <a:extLst>
              <a:ext uri="{FF2B5EF4-FFF2-40B4-BE49-F238E27FC236}">
                <a16:creationId xmlns:a16="http://schemas.microsoft.com/office/drawing/2014/main" id="{4BDD7B45-5736-BF3E-7D86-F389607608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941"/>
          <a:stretch>
            <a:fillRect/>
          </a:stretch>
        </p:blipFill>
        <p:spPr>
          <a:xfrm>
            <a:off x="-1" y="38100"/>
            <a:ext cx="18296797" cy="1021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4D595F-7F73-5FD2-07D5-9018C922C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8A28E081-84FC-7FB4-B798-6412BDC4A001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81AE995-FB31-A94E-2FC1-BC3528A2DE98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D9DBD3CC-6373-D4CD-C671-E7F2254CED14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0B21276-1500-9EE0-7F2A-B9420B0B4416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79A156E-B623-8B5E-AE30-2C022A75F7FC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DD83A94-CCF1-021D-045A-FAB68CDCBDF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" name="Picture 2">
            <a:extLst>
              <a:ext uri="{FF2B5EF4-FFF2-40B4-BE49-F238E27FC236}">
                <a16:creationId xmlns:a16="http://schemas.microsoft.com/office/drawing/2014/main" id="{56F288F9-54CF-499B-AD5B-6F5116BF02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869" b="2941"/>
          <a:stretch>
            <a:fillRect/>
          </a:stretch>
        </p:blipFill>
        <p:spPr>
          <a:xfrm>
            <a:off x="2514600" y="3124200"/>
            <a:ext cx="13588349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7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91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146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539E11-D07C-6F88-B5A9-D77D19DCE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69CA9693-9182-892E-EB0B-7713DD057B6C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F15C8D8-1F8F-7A45-B13E-FF5921DE1A4A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F5EE008-73EE-0FF1-9E2A-44E8450403AE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E1BCC09-497D-04B5-EF63-F6346AD7FC2E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7E454E6-0EB3-8BC9-ECEE-F6B6743064E1}"/>
              </a:ext>
            </a:extLst>
          </p:cNvPr>
          <p:cNvSpPr txBox="1"/>
          <p:nvPr/>
        </p:nvSpPr>
        <p:spPr>
          <a:xfrm>
            <a:off x="1691917" y="952500"/>
            <a:ext cx="8976083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 Valor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Insubstituível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Conexão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Docente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Era da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Inteligência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Artificial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4A02FF-BE70-12D1-7E09-CF37394F34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665" b="8544"/>
          <a:stretch>
            <a:fillRect/>
          </a:stretch>
        </p:blipFill>
        <p:spPr>
          <a:xfrm>
            <a:off x="1016000" y="2933700"/>
            <a:ext cx="16256000" cy="6781800"/>
          </a:xfrm>
          <a:prstGeom prst="rect">
            <a:avLst/>
          </a:prstGeom>
        </p:spPr>
      </p:pic>
      <p:grpSp>
        <p:nvGrpSpPr>
          <p:cNvPr id="4" name="Group 5">
            <a:extLst>
              <a:ext uri="{FF2B5EF4-FFF2-40B4-BE49-F238E27FC236}">
                <a16:creationId xmlns:a16="http://schemas.microsoft.com/office/drawing/2014/main" id="{284CC5DF-4C3A-6FE2-7B30-2498C2BB3A82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3F36C697-1865-D56F-94AF-9E85CF2E97E0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51993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EC43F0-D48B-0870-AA57-931524E4B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1AEEBDDD-A4BB-B317-92D4-6B69A39777EE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A6FDBFC-F8D0-EFC0-E268-1D88A58219A0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D72A9E5-39F0-BBFC-8A49-A596B1DEC741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DDE43DF-ACAB-F7DF-5551-25BE51168F0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FDF94D64-5640-5A92-9345-02FDD8E4BD1F}"/>
              </a:ext>
            </a:extLst>
          </p:cNvPr>
          <p:cNvSpPr txBox="1"/>
          <p:nvPr/>
        </p:nvSpPr>
        <p:spPr>
          <a:xfrm>
            <a:off x="1691917" y="952500"/>
            <a:ext cx="8976083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Matriz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Diagnóstica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de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Metodologias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A14130-FD9B-C675-F9C0-1CAC262252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70" t="21009" r="8124" b="10924"/>
          <a:stretch>
            <a:fillRect/>
          </a:stretch>
        </p:blipFill>
        <p:spPr>
          <a:xfrm>
            <a:off x="990600" y="2735749"/>
            <a:ext cx="16383000" cy="7413537"/>
          </a:xfrm>
          <a:prstGeom prst="rect">
            <a:avLst/>
          </a:prstGeom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A69BE070-26F2-FB88-1785-665E0DE9CB79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98EC4683-EF99-D4C5-49D8-A6BE38770314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95969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7E9D6D-BFD8-865B-87AB-5F1E76BCB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B0830A4-F323-95A7-7578-54CFB21BED80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3931998-7938-3211-2157-CEBEB8FC759B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B3F23668-BAC4-BC9A-1E61-761B1F92F1C5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429FF52-72EA-4FAC-4749-7F1786B96FDA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3E61F12-DE07-931B-8FB8-B0B5A89D541D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A312291-6676-BC26-6563-1F605C541917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8ECA87B6-3444-CA8F-308F-74A5B0204ADD}"/>
              </a:ext>
            </a:extLst>
          </p:cNvPr>
          <p:cNvSpPr txBox="1"/>
          <p:nvPr/>
        </p:nvSpPr>
        <p:spPr>
          <a:xfrm>
            <a:off x="1447800" y="952500"/>
            <a:ext cx="9525000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Tríade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da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Melhoria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Contínua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Sustenta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o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Ecossistema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Educacional</a:t>
            </a: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3600" b="1" dirty="0" err="1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Sustentável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ADFF1EF-58B9-193F-5566-9F8870166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2781300"/>
            <a:ext cx="97536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24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AE984F-2492-2A80-796D-946E2E6A4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>
            <a:extLst>
              <a:ext uri="{FF2B5EF4-FFF2-40B4-BE49-F238E27FC236}">
                <a16:creationId xmlns:a16="http://schemas.microsoft.com/office/drawing/2014/main" id="{026CD893-9EB9-370C-C19E-F4FC3FEE8CDB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61F2D87-1174-EF67-B157-2D2D6C5AC564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2D31C4AB-D6B3-9EF0-3A36-F73BB787A815}"/>
              </a:ext>
            </a:extLst>
          </p:cNvPr>
          <p:cNvSpPr txBox="1"/>
          <p:nvPr/>
        </p:nvSpPr>
        <p:spPr>
          <a:xfrm>
            <a:off x="1920517" y="1160502"/>
            <a:ext cx="89760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dirty="0">
                <a:solidFill>
                  <a:schemeClr val="tx2"/>
                </a:solidFill>
                <a:latin typeface="Open Sauce Bold" panose="020B0604020202020204" charset="0"/>
              </a:rPr>
              <a:t>A Tecnologia a Serviço das Pessoas</a:t>
            </a:r>
            <a:endParaRPr lang="en-US" sz="3600" b="1" dirty="0">
              <a:solidFill>
                <a:schemeClr val="tx2"/>
              </a:solidFill>
              <a:latin typeface="Open Sauce Bold" panose="020B0604020202020204" charset="0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E5F713C6-4C86-28CC-4211-401A8C0FCF38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E33174D2-392C-3A03-3F15-B42D7BEF9B7F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5" name="Imagem 24">
            <a:extLst>
              <a:ext uri="{FF2B5EF4-FFF2-40B4-BE49-F238E27FC236}">
                <a16:creationId xmlns:a16="http://schemas.microsoft.com/office/drawing/2014/main" id="{7B7CFC4E-23B2-8A9B-0C1E-2E8855F71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2828925"/>
            <a:ext cx="13335000" cy="7435825"/>
          </a:xfrm>
          <a:prstGeom prst="rect">
            <a:avLst/>
          </a:prstGeom>
        </p:spPr>
      </p:pic>
      <p:grpSp>
        <p:nvGrpSpPr>
          <p:cNvPr id="26" name="Group 5">
            <a:extLst>
              <a:ext uri="{FF2B5EF4-FFF2-40B4-BE49-F238E27FC236}">
                <a16:creationId xmlns:a16="http://schemas.microsoft.com/office/drawing/2014/main" id="{CF5F9DBB-2212-3F43-AE35-A9B4625FFBF4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D53B04CA-5997-7384-9864-BE2933741E3A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04964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CEC9D-C736-91CD-02CE-E0B0080AD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>
            <a:extLst>
              <a:ext uri="{FF2B5EF4-FFF2-40B4-BE49-F238E27FC236}">
                <a16:creationId xmlns:a16="http://schemas.microsoft.com/office/drawing/2014/main" id="{8995D0D2-55A2-8240-050B-7ED42B2FBD65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2D75C32-E540-2448-FDBB-68FB5426B24D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F10F0DFF-BC2B-0F93-F8A2-65F49789AC3E}"/>
              </a:ext>
            </a:extLst>
          </p:cNvPr>
          <p:cNvSpPr txBox="1"/>
          <p:nvPr/>
        </p:nvSpPr>
        <p:spPr>
          <a:xfrm>
            <a:off x="1920517" y="1160502"/>
            <a:ext cx="897608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dirty="0">
                <a:solidFill>
                  <a:schemeClr val="tx2"/>
                </a:solidFill>
                <a:latin typeface="Open Sauce Bold" panose="020B0604020202020204" charset="0"/>
              </a:rPr>
              <a:t>O Futuro da Prática Educacional</a:t>
            </a:r>
            <a:endParaRPr lang="en-US" sz="3600" b="1" dirty="0">
              <a:solidFill>
                <a:schemeClr val="tx2"/>
              </a:solidFill>
              <a:latin typeface="Open Sauce Bold" panose="020B0604020202020204" charset="0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C105EF9D-74FC-FA4F-4279-D9A05BF8DF0A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D34BEFA-E0C1-1946-F209-5BDBE3EA7B53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5">
            <a:extLst>
              <a:ext uri="{FF2B5EF4-FFF2-40B4-BE49-F238E27FC236}">
                <a16:creationId xmlns:a16="http://schemas.microsoft.com/office/drawing/2014/main" id="{51D2F0D2-68D9-2156-FF39-99FE8BACFF5E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66DC0A3D-77D4-1CD7-6145-7081147DB20D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AE703FF9-D22C-EE0F-8053-6FA8D7F34E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56" t="26344" r="51310" b="8408"/>
          <a:stretch>
            <a:fillRect/>
          </a:stretch>
        </p:blipFill>
        <p:spPr>
          <a:xfrm>
            <a:off x="2971800" y="3619499"/>
            <a:ext cx="5943600" cy="51816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B1A3A5-D50C-D918-B884-FB14EF6367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295" t="26344" r="6366" b="8408"/>
          <a:stretch>
            <a:fillRect/>
          </a:stretch>
        </p:blipFill>
        <p:spPr>
          <a:xfrm>
            <a:off x="9144000" y="3619499"/>
            <a:ext cx="6172200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8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B7AEE24B-CA75-175A-1F75-68816A3CBF9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6528DA89-9262-42F5-1041-73B38CFBE49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-46339"/>
            <a:ext cx="18288000" cy="10333339"/>
          </a:xfrm>
          <a:custGeom>
            <a:avLst/>
            <a:gdLst/>
            <a:ahLst/>
            <a:cxnLst/>
            <a:rect l="l" t="t" r="r" b="b"/>
            <a:pathLst>
              <a:path w="18288000" h="10333339">
                <a:moveTo>
                  <a:pt x="0" y="0"/>
                </a:moveTo>
                <a:lnTo>
                  <a:pt x="18288000" y="0"/>
                </a:lnTo>
                <a:lnTo>
                  <a:pt x="18288000" y="10333339"/>
                </a:lnTo>
                <a:lnTo>
                  <a:pt x="0" y="10333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0" y="5248237"/>
            <a:ext cx="4641961" cy="5038763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20231"/>
            <a:ext cx="4641961" cy="5038763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53536" y="6097"/>
            <a:ext cx="11980926" cy="4307110"/>
            <a:chOff x="6387" y="-99275"/>
            <a:chExt cx="15974568" cy="5742813"/>
          </a:xfrm>
        </p:grpSpPr>
        <p:sp>
          <p:nvSpPr>
            <p:cNvPr id="22" name="Freeform 22"/>
            <p:cNvSpPr/>
            <p:nvPr/>
          </p:nvSpPr>
          <p:spPr>
            <a:xfrm>
              <a:off x="6387" y="-99275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446110" y="4245483"/>
            <a:ext cx="5395779" cy="65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AGRADECIMENTOS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334000" y="5948954"/>
            <a:ext cx="7605884" cy="125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Prof. Denilson Santana</a:t>
            </a:r>
          </a:p>
          <a:p>
            <a:pPr algn="ctr">
              <a:lnSpc>
                <a:spcPts val="5099"/>
              </a:lnSpc>
            </a:pPr>
            <a:r>
              <a:rPr lang="en-US" sz="3643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denilson.santana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@gmail.com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0EFCDC8-878F-4975-A63C-273FD980DBD7}"/>
              </a:ext>
            </a:extLst>
          </p:cNvPr>
          <p:cNvGrpSpPr/>
          <p:nvPr/>
        </p:nvGrpSpPr>
        <p:grpSpPr>
          <a:xfrm>
            <a:off x="3962400" y="8359453"/>
            <a:ext cx="11861082" cy="1225803"/>
            <a:chOff x="3624939" y="8264916"/>
            <a:chExt cx="11861082" cy="122580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139B20A-6148-4F94-9792-464C6186F44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7B5A3E73-1716-4A3D-9B83-A8C2EB5B852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598518CB-13FB-4C93-8625-3632AFF8D2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" name="Group 8">
              <a:extLst>
                <a:ext uri="{FF2B5EF4-FFF2-40B4-BE49-F238E27FC236}">
                  <a16:creationId xmlns:a16="http://schemas.microsoft.com/office/drawing/2014/main" id="{3111D85A-702D-4C64-8149-FE54B839362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25651CC4-9922-4144-9373-301B9118CB3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20E3DC3-04B4-4373-93AC-388AD69EA1AC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6EF1857-04A0-4BB1-9763-F673D9731F63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294AF1EC-28E1-4245-BDDE-6546755395BF}"/>
                </a:ext>
              </a:extLst>
            </p:cNvPr>
            <p:cNvSpPr txBox="1"/>
            <p:nvPr/>
          </p:nvSpPr>
          <p:spPr>
            <a:xfrm>
              <a:off x="4349800" y="826991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589BC8-E7A0-4DB8-A5E0-4233C05E65C4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098F591F-37FB-4747-A289-E9B72B5C3063}"/>
                </a:ext>
              </a:extLst>
            </p:cNvPr>
            <p:cNvSpPr txBox="1"/>
            <p:nvPr/>
          </p:nvSpPr>
          <p:spPr>
            <a:xfrm>
              <a:off x="6205616" y="8274125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364</Words>
  <Application>Microsoft Office PowerPoint</Application>
  <PresentationFormat>Personalizar</PresentationFormat>
  <Paragraphs>61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Calibri</vt:lpstr>
      <vt:lpstr>Open Sauce</vt:lpstr>
      <vt:lpstr>Arial</vt:lpstr>
      <vt:lpstr>Open Sauce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Denilson Santana</cp:lastModifiedBy>
  <cp:revision>28</cp:revision>
  <dcterms:created xsi:type="dcterms:W3CDTF">2006-08-16T00:00:00Z</dcterms:created>
  <dcterms:modified xsi:type="dcterms:W3CDTF">2026-09-21T09:32:53Z</dcterms:modified>
  <dc:identifier>DAHMgNJc25E</dc:identifier>
</cp:coreProperties>
</file>