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7" r:id="rId1"/>
  </p:sldMasterIdLst>
  <p:sldIdLst>
    <p:sldId id="333" r:id="rId2"/>
    <p:sldId id="340" r:id="rId3"/>
    <p:sldId id="335" r:id="rId4"/>
    <p:sldId id="290" r:id="rId5"/>
    <p:sldId id="326" r:id="rId6"/>
    <p:sldId id="337" r:id="rId7"/>
    <p:sldId id="313" r:id="rId8"/>
    <p:sldId id="266" r:id="rId9"/>
    <p:sldId id="297" r:id="rId10"/>
    <p:sldId id="318" r:id="rId11"/>
    <p:sldId id="339" r:id="rId12"/>
    <p:sldId id="329" r:id="rId13"/>
    <p:sldId id="334" r:id="rId14"/>
    <p:sldId id="323" r:id="rId15"/>
    <p:sldId id="300" r:id="rId16"/>
    <p:sldId id="341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004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941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800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846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59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844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548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193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499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860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63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494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0246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1508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71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6509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509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02547-C417-4D47-A5C9-81DD6A7CC9C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CAB22BE-D403-477E-B2C0-986B392C54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07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79" r:id="rId12"/>
    <p:sldLayoutId id="2147483980" r:id="rId13"/>
    <p:sldLayoutId id="2147483981" r:id="rId14"/>
    <p:sldLayoutId id="2147483982" r:id="rId15"/>
    <p:sldLayoutId id="21474839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2.wdp"/><Relationship Id="rId7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loja.uiclap.com/titulo/ua143170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0207E9D-C96C-E53B-9F6F-FFCF50E2501E}"/>
              </a:ext>
            </a:extLst>
          </p:cNvPr>
          <p:cNvGrpSpPr/>
          <p:nvPr/>
        </p:nvGrpSpPr>
        <p:grpSpPr>
          <a:xfrm>
            <a:off x="40885" y="-13094"/>
            <a:ext cx="12110230" cy="7076662"/>
            <a:chOff x="0" y="0"/>
            <a:chExt cx="24384000" cy="13716000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82790DD4-CEE4-A171-CE65-0264872963F8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4">
            <a:extLst>
              <a:ext uri="{FF2B5EF4-FFF2-40B4-BE49-F238E27FC236}">
                <a16:creationId xmlns:a16="http://schemas.microsoft.com/office/drawing/2014/main" id="{D35DE2CE-3EB8-14B6-8C11-303188E459C3}"/>
              </a:ext>
            </a:extLst>
          </p:cNvPr>
          <p:cNvSpPr>
            <a:spLocks/>
          </p:cNvSpPr>
          <p:nvPr/>
        </p:nvSpPr>
        <p:spPr>
          <a:xfrm flipV="1">
            <a:off x="1961202" y="2892807"/>
            <a:ext cx="7975361" cy="2219027"/>
          </a:xfrm>
          <a:prstGeom prst="round2Diag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10" name="Group 21">
            <a:extLst>
              <a:ext uri="{FF2B5EF4-FFF2-40B4-BE49-F238E27FC236}">
                <a16:creationId xmlns:a16="http://schemas.microsoft.com/office/drawing/2014/main" id="{A5E8AE4F-DC89-DA54-7005-7D64A280A970}"/>
              </a:ext>
            </a:extLst>
          </p:cNvPr>
          <p:cNvGrpSpPr>
            <a:grpSpLocks/>
          </p:cNvGrpSpPr>
          <p:nvPr/>
        </p:nvGrpSpPr>
        <p:grpSpPr>
          <a:xfrm>
            <a:off x="2268569" y="-93432"/>
            <a:ext cx="7772770" cy="2905928"/>
            <a:chOff x="0" y="0"/>
            <a:chExt cx="15974632" cy="5742864"/>
          </a:xfrm>
        </p:grpSpPr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6FFF1171-8431-8C25-237A-168C01DA9D9F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7">
            <a:extLst>
              <a:ext uri="{FF2B5EF4-FFF2-40B4-BE49-F238E27FC236}">
                <a16:creationId xmlns:a16="http://schemas.microsoft.com/office/drawing/2014/main" id="{2467C07D-4A77-9995-B6FC-C20AD812747B}"/>
              </a:ext>
            </a:extLst>
          </p:cNvPr>
          <p:cNvGrpSpPr>
            <a:grpSpLocks/>
          </p:cNvGrpSpPr>
          <p:nvPr/>
        </p:nvGrpSpPr>
        <p:grpSpPr>
          <a:xfrm>
            <a:off x="40885" y="-64389"/>
            <a:ext cx="2766837" cy="3462186"/>
            <a:chOff x="0" y="0"/>
            <a:chExt cx="6189282" cy="6718351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E9F21BA6-DC2A-636B-7DC9-0CDF245B3506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6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65458392-DE9C-2A41-BB56-0C74650AC0EC}"/>
              </a:ext>
            </a:extLst>
          </p:cNvPr>
          <p:cNvGrpSpPr/>
          <p:nvPr/>
        </p:nvGrpSpPr>
        <p:grpSpPr>
          <a:xfrm>
            <a:off x="2064894" y="4244850"/>
            <a:ext cx="7694989" cy="843258"/>
            <a:chOff x="3624939" y="8264916"/>
            <a:chExt cx="11861082" cy="122580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DAAB6E0-C806-6794-8517-2B617BC50CC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6" name="Group 6">
              <a:extLst>
                <a:ext uri="{FF2B5EF4-FFF2-40B4-BE49-F238E27FC236}">
                  <a16:creationId xmlns:a16="http://schemas.microsoft.com/office/drawing/2014/main" id="{2525177A-843F-6CFB-8BCA-D792D7BFCBF6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4" name="Freeform 7">
                <a:extLst>
                  <a:ext uri="{FF2B5EF4-FFF2-40B4-BE49-F238E27FC236}">
                    <a16:creationId xmlns:a16="http://schemas.microsoft.com/office/drawing/2014/main" id="{9E501A76-6030-3E72-4B24-CCABDFA1EEF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7" name="Group 8">
              <a:extLst>
                <a:ext uri="{FF2B5EF4-FFF2-40B4-BE49-F238E27FC236}">
                  <a16:creationId xmlns:a16="http://schemas.microsoft.com/office/drawing/2014/main" id="{B3ABA1F8-9BD7-EB44-8272-F9D2AB811BC3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3" name="Freeform 9">
                <a:extLst>
                  <a:ext uri="{FF2B5EF4-FFF2-40B4-BE49-F238E27FC236}">
                    <a16:creationId xmlns:a16="http://schemas.microsoft.com/office/drawing/2014/main" id="{1C9C8226-63B5-AD09-F59C-37D65CB9FE13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8" name="Group 10">
              <a:extLst>
                <a:ext uri="{FF2B5EF4-FFF2-40B4-BE49-F238E27FC236}">
                  <a16:creationId xmlns:a16="http://schemas.microsoft.com/office/drawing/2014/main" id="{E14A9191-6386-15F0-886B-E2893FF8E14F}"/>
                </a:ext>
              </a:extLst>
            </p:cNvPr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396EAF87-44F3-27B4-832E-A250E37F36C9}"/>
                  </a:ext>
                </a:extLst>
              </p:cNvPr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7499C77F-EB07-BF90-D53C-0C615810D2E6}"/>
                </a:ext>
              </a:extLst>
            </p:cNvPr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F4593BA8-83DC-5998-F31A-00026B8DAE40}"/>
                </a:ext>
              </a:extLst>
            </p:cNvPr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932B4298-9C1D-4B31-7EBA-75DFF24F0161}"/>
                </a:ext>
              </a:extLst>
            </p:cNvPr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25" name="TextBox 19">
            <a:extLst>
              <a:ext uri="{FF2B5EF4-FFF2-40B4-BE49-F238E27FC236}">
                <a16:creationId xmlns:a16="http://schemas.microsoft.com/office/drawing/2014/main" id="{456D75C3-E6FD-C5D2-BC5E-18FDB0ABA411}"/>
              </a:ext>
            </a:extLst>
          </p:cNvPr>
          <p:cNvSpPr txBox="1"/>
          <p:nvPr/>
        </p:nvSpPr>
        <p:spPr>
          <a:xfrm>
            <a:off x="1887879" y="2842419"/>
            <a:ext cx="8122006" cy="551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20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 EDUCAÇÃOE E EVOLUÇÃO DA SST NA CONSTRUÇÃO CIVIL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AEAA7702-9A4C-70D2-983E-E063F410D814}"/>
              </a:ext>
            </a:extLst>
          </p:cNvPr>
          <p:cNvSpPr txBox="1"/>
          <p:nvPr/>
        </p:nvSpPr>
        <p:spPr>
          <a:xfrm>
            <a:off x="3510245" y="3555208"/>
            <a:ext cx="5289386" cy="558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99"/>
              </a:lnSpc>
            </a:pPr>
            <a:r>
              <a:rPr lang="en-US" sz="2000" b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Luiz Euripides Ferreira Rosa (Prof. Honoris Causa)</a:t>
            </a:r>
          </a:p>
        </p:txBody>
      </p:sp>
      <p:sp>
        <p:nvSpPr>
          <p:cNvPr id="27" name="TextBox 20">
            <a:extLst>
              <a:ext uri="{FF2B5EF4-FFF2-40B4-BE49-F238E27FC236}">
                <a16:creationId xmlns:a16="http://schemas.microsoft.com/office/drawing/2014/main" id="{13B852F3-0BB5-0007-B9FC-00FD048257CE}"/>
              </a:ext>
            </a:extLst>
          </p:cNvPr>
          <p:cNvSpPr txBox="1"/>
          <p:nvPr/>
        </p:nvSpPr>
        <p:spPr>
          <a:xfrm>
            <a:off x="3312275" y="3186810"/>
            <a:ext cx="5386996" cy="560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2000" b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“A SST NOS CANTEIROS DE OBRA”</a:t>
            </a:r>
          </a:p>
        </p:txBody>
      </p:sp>
    </p:spTree>
    <p:extLst>
      <p:ext uri="{BB962C8B-B14F-4D97-AF65-F5344CB8AC3E}">
        <p14:creationId xmlns:p14="http://schemas.microsoft.com/office/powerpoint/2010/main" val="195504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896274-31ED-E804-0D67-B84709B1EB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46897"/>
            <a:ext cx="3061251" cy="433205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F5346EE-1400-33ED-71BF-A86B413237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7224" y="1714263"/>
            <a:ext cx="4334072" cy="371060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DEABC18-CDDC-F365-CAC3-CFDDB05916C8}"/>
              </a:ext>
            </a:extLst>
          </p:cNvPr>
          <p:cNvSpPr/>
          <p:nvPr/>
        </p:nvSpPr>
        <p:spPr>
          <a:xfrm>
            <a:off x="993912" y="654411"/>
            <a:ext cx="7951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EVOLUÇÃO: DO PROJETO À EXECUÇÃO DA OBRA </a:t>
            </a:r>
            <a:endParaRPr lang="pt-BR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B4AC5B0-EDFF-7E21-5901-6730A0A3B055}"/>
              </a:ext>
            </a:extLst>
          </p:cNvPr>
          <p:cNvSpPr txBox="1"/>
          <p:nvPr/>
        </p:nvSpPr>
        <p:spPr>
          <a:xfrm>
            <a:off x="821639" y="5890201"/>
            <a:ext cx="4850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Aprendíamos desenho em perspectiva  2. Hoje  em 3D   3. A Foto c/ observador no Solo 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26296A9-1325-033B-2967-73C43F0C6AC6}"/>
              </a:ext>
            </a:extLst>
          </p:cNvPr>
          <p:cNvSpPr txBox="1"/>
          <p:nvPr/>
        </p:nvSpPr>
        <p:spPr>
          <a:xfrm>
            <a:off x="5867588" y="5890201"/>
            <a:ext cx="38696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Observador com Drone e câmera 6. Foto impensável há alguns anos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2066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C9878B3-8BC9-B28A-AB0C-FEE642AD9A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86091" y="695101"/>
            <a:ext cx="4890489" cy="5036672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6010CF0-42BB-7DB1-C97F-DB01EE4B603A}"/>
              </a:ext>
            </a:extLst>
          </p:cNvPr>
          <p:cNvSpPr txBox="1"/>
          <p:nvPr/>
        </p:nvSpPr>
        <p:spPr>
          <a:xfrm>
            <a:off x="1095451" y="5753489"/>
            <a:ext cx="84858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Times New Roman" panose="02020603050405020304" pitchFamily="18" charset="0"/>
              </a:rPr>
              <a:t>VISITA NA PANDEMIA COM TRANSMISSÃO  AO VIVO C/ ALUNOS EM CASA </a:t>
            </a:r>
          </a:p>
          <a:p>
            <a:pPr algn="ctr"/>
            <a:r>
              <a:rPr lang="pt-BR" b="1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pt-BR" b="1" dirty="0"/>
              <a:t>FOTO DA MAQUETE DA  OBRA HORIZONE DO RC - 50 PAVIMENTOS </a:t>
            </a:r>
          </a:p>
          <a:p>
            <a:pPr algn="ctr"/>
            <a:r>
              <a:rPr lang="pt-BR" b="1" dirty="0"/>
              <a:t> </a:t>
            </a:r>
            <a:r>
              <a:rPr lang="pt-BR" b="1" i="1" dirty="0"/>
              <a:t>O ENSINO SUPERANDO BARREIRAS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A7E6728-326A-72CB-DCAA-490AF4D3BE8F}"/>
              </a:ext>
            </a:extLst>
          </p:cNvPr>
          <p:cNvSpPr/>
          <p:nvPr/>
        </p:nvSpPr>
        <p:spPr>
          <a:xfrm>
            <a:off x="2437158" y="273275"/>
            <a:ext cx="5988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EXPERIENCIA COM TRANSMISSÃO ONLINE </a:t>
            </a:r>
            <a:endParaRPr lang="pt-BR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827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B6F52ED-1A5F-55A7-8DE3-D2BE51FCB1BE}"/>
              </a:ext>
            </a:extLst>
          </p:cNvPr>
          <p:cNvSpPr/>
          <p:nvPr/>
        </p:nvSpPr>
        <p:spPr>
          <a:xfrm>
            <a:off x="725574" y="231986"/>
            <a:ext cx="6028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OBRA PONTE ESTAIDA / VISITADA C/ CPN, 2007</a:t>
            </a:r>
            <a:endParaRPr lang="pt-BR" sz="20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28" descr="MVC-013S">
            <a:extLst>
              <a:ext uri="{FF2B5EF4-FFF2-40B4-BE49-F238E27FC236}">
                <a16:creationId xmlns:a16="http://schemas.microsoft.com/office/drawing/2014/main" id="{9172BCF9-7AA9-8869-FCC2-C9A30B91D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43" y="1192547"/>
            <a:ext cx="5646664" cy="3827781"/>
          </a:xfrm>
          <a:prstGeom prst="rect">
            <a:avLst/>
          </a:pr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1785B04-B029-EABD-39D0-25FD33FCF1DA}"/>
              </a:ext>
            </a:extLst>
          </p:cNvPr>
          <p:cNvSpPr txBox="1"/>
          <p:nvPr/>
        </p:nvSpPr>
        <p:spPr>
          <a:xfrm>
            <a:off x="565888" y="5034442"/>
            <a:ext cx="6028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Fotos: </a:t>
            </a:r>
            <a:r>
              <a:rPr lang="pt-BR" sz="16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autor, (2007) </a:t>
            </a:r>
            <a:r>
              <a:rPr lang="pt-BR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TEC SENAI TATUAPÉ</a:t>
            </a:r>
          </a:p>
          <a:p>
            <a:r>
              <a:rPr lang="pt-BR" sz="16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MOMENTO DO </a:t>
            </a:r>
            <a:r>
              <a:rPr lang="pt-BR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IÇAMENTO DE ESTAIS </a:t>
            </a:r>
            <a:endParaRPr lang="pt-BR" b="1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8DE7DC6-C65A-F21F-F184-B33FE90D5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273" y="1159596"/>
            <a:ext cx="5045767" cy="38339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F0F78BA-3023-3E3F-D9C9-FFDA4F048BF8}"/>
              </a:ext>
            </a:extLst>
          </p:cNvPr>
          <p:cNvSpPr txBox="1"/>
          <p:nvPr/>
        </p:nvSpPr>
        <p:spPr>
          <a:xfrm>
            <a:off x="6709556" y="5353051"/>
            <a:ext cx="3415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pt-BR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PONTE EM  </a:t>
            </a:r>
            <a:r>
              <a:rPr lang="pt-BR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UTILIZAÇÃO"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0950E46-3A59-AA25-D33C-17AA3F8893FA}"/>
              </a:ext>
            </a:extLst>
          </p:cNvPr>
          <p:cNvSpPr txBox="1"/>
          <p:nvPr/>
        </p:nvSpPr>
        <p:spPr>
          <a:xfrm>
            <a:off x="967802" y="5680773"/>
            <a:ext cx="84153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rgbClr val="080808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Opção Acertada</a:t>
            </a: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pt-BR" sz="2000" b="1" dirty="0">
                <a:solidFill>
                  <a:srgbClr val="080808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1. Agilidade da obra. 2.  Logística. 3. Mobilidade urbana. </a:t>
            </a:r>
          </a:p>
          <a:p>
            <a:pPr algn="just"/>
            <a:r>
              <a:rPr lang="pt-BR" sz="2000" b="1" dirty="0">
                <a:solidFill>
                  <a:srgbClr val="080808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4. Redução: estrutura e fundações. 5. Menores impactos ambientais.  </a:t>
            </a:r>
          </a:p>
          <a:p>
            <a:pPr algn="just"/>
            <a:r>
              <a:rPr lang="pt-BR" sz="2000" b="1" dirty="0">
                <a:solidFill>
                  <a:srgbClr val="080808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6. Padronização da SST  7. Equipe Treinada. 8. Redução de Acidentes.   </a:t>
            </a:r>
            <a:endParaRPr lang="pt-BR" b="1" dirty="0">
              <a:solidFill>
                <a:srgbClr val="080808"/>
              </a:solidFill>
              <a:highlight>
                <a:srgbClr val="FFFFFF"/>
              </a:highlight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4DB83DB-A507-879A-D461-868209B8F513}"/>
              </a:ext>
            </a:extLst>
          </p:cNvPr>
          <p:cNvSpPr txBox="1"/>
          <p:nvPr/>
        </p:nvSpPr>
        <p:spPr>
          <a:xfrm>
            <a:off x="6709556" y="422129"/>
            <a:ext cx="51317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u="sng" dirty="0">
                <a:solidFill>
                  <a:srgbClr val="474747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pt-BR" sz="2400" b="1" u="sng" dirty="0">
                <a:solidFill>
                  <a:srgbClr val="474747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/>
            <a:r>
              <a:rPr lang="pt-BR" sz="2000" b="1" dirty="0">
                <a:solidFill>
                  <a:srgbClr val="474747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Formas, Aço, Concreto, Gente e Grana. </a:t>
            </a:r>
            <a:endParaRPr lang="pt-BR" sz="2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55A8FA-F7B3-65DA-4356-EB3EE20C6C17}"/>
              </a:ext>
            </a:extLst>
          </p:cNvPr>
          <p:cNvSpPr txBox="1"/>
          <p:nvPr/>
        </p:nvSpPr>
        <p:spPr>
          <a:xfrm>
            <a:off x="11310730" y="6396335"/>
            <a:ext cx="881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03/12</a:t>
            </a:r>
            <a:endParaRPr lang="pt-BR" sz="24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F2CB72E-D3DC-1B90-645C-25944FBF76A4}"/>
              </a:ext>
            </a:extLst>
          </p:cNvPr>
          <p:cNvSpPr txBox="1"/>
          <p:nvPr/>
        </p:nvSpPr>
        <p:spPr>
          <a:xfrm>
            <a:off x="6709556" y="5034442"/>
            <a:ext cx="3951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Fonte: google (2026)</a:t>
            </a:r>
            <a:endParaRPr lang="pt-BR" b="1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D9B8A0E-F830-23DC-80C2-9AC37A0882CF}"/>
              </a:ext>
            </a:extLst>
          </p:cNvPr>
          <p:cNvSpPr txBox="1"/>
          <p:nvPr/>
        </p:nvSpPr>
        <p:spPr>
          <a:xfrm>
            <a:off x="378723" y="651765"/>
            <a:ext cx="6481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Maior ponte c/ </a:t>
            </a:r>
            <a:r>
              <a:rPr lang="pt-BR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pistas em curva </a:t>
            </a:r>
            <a:r>
              <a:rPr lang="pt-BR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pt-BR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Apoio só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3585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142342C-4F3E-00E7-0AF8-C580AE558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425" y="293999"/>
            <a:ext cx="6040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1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ORGANOGRAMA OBRA CONVENCIONAL    </a:t>
            </a:r>
            <a:endParaRPr kumimoji="0" lang="pt-BR" altLang="pt-B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3073" name="Imagem 24">
            <a:extLst>
              <a:ext uri="{FF2B5EF4-FFF2-40B4-BE49-F238E27FC236}">
                <a16:creationId xmlns:a16="http://schemas.microsoft.com/office/drawing/2014/main" id="{9EF7C4FF-EF95-DF42-FD54-9EFBA4940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1" t="37488" r="30045" b="31972"/>
          <a:stretch>
            <a:fillRect/>
          </a:stretch>
        </p:blipFill>
        <p:spPr bwMode="auto">
          <a:xfrm>
            <a:off x="2594299" y="798892"/>
            <a:ext cx="5399135" cy="25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1EB31D31-93F7-4788-8747-B715F214B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04" y="2787771"/>
            <a:ext cx="1903903" cy="4001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Fonte</a:t>
            </a:r>
            <a:r>
              <a:rPr kumimoji="0" lang="pt-BR" altLang="pt-B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autor</a:t>
            </a:r>
            <a:endParaRPr kumimoji="0" lang="pt-BR" altLang="pt-BR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Seta: para a Esquerda 1">
            <a:extLst>
              <a:ext uri="{FF2B5EF4-FFF2-40B4-BE49-F238E27FC236}">
                <a16:creationId xmlns:a16="http://schemas.microsoft.com/office/drawing/2014/main" id="{7B496C4C-85BC-A567-BB32-9FBEAB5508F0}"/>
              </a:ext>
            </a:extLst>
          </p:cNvPr>
          <p:cNvSpPr/>
          <p:nvPr/>
        </p:nvSpPr>
        <p:spPr>
          <a:xfrm rot="20369692">
            <a:off x="7989159" y="2737163"/>
            <a:ext cx="978408" cy="369332"/>
          </a:xfrm>
          <a:prstGeom prst="lef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0D2AD2E-2E2B-0319-5086-335AFA5B33E8}"/>
              </a:ext>
            </a:extLst>
          </p:cNvPr>
          <p:cNvSpPr txBox="1"/>
          <p:nvPr/>
        </p:nvSpPr>
        <p:spPr>
          <a:xfrm>
            <a:off x="251791" y="3334156"/>
            <a:ext cx="11399107" cy="2374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2500"/>
              </a:lnSpc>
              <a:buAutoNum type="arabicPeriod"/>
            </a:pPr>
            <a:r>
              <a:rPr lang="pt-BR" sz="20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Admin. da Obra / Eng. ao almoxarife / 2. SESMT/TST no </a:t>
            </a:r>
            <a:r>
              <a:rPr lang="pt-BR" sz="2000" b="1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Almox</a:t>
            </a:r>
            <a:r>
              <a:rPr lang="pt-BR" sz="20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ou na Sala Engenharia ou do Mestre?/ 3. Oficiais e ajudantes, mão na massa são maior número / 4. Os Terceirizados? Inclui o engenheiro? 5. Como o SESMT trata c/ as contratadas?/ 6. As Convenções Coletivas enfatizam a NR18? Sugere-se Incluir o PGR  (Inventário, Planos de Ação e Revisões).</a:t>
            </a:r>
          </a:p>
          <a:p>
            <a:pPr marL="457200" indent="-457200" algn="just">
              <a:lnSpc>
                <a:spcPts val="2500"/>
              </a:lnSpc>
              <a:buAutoNum type="arabicPeriod"/>
            </a:pPr>
            <a:endParaRPr lang="pt-BR" sz="24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000"/>
              </a:lnSpc>
            </a:pPr>
            <a:endParaRPr lang="pt-BR" sz="24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1EE3E6C-46D4-C1D9-6BA8-E22726069BE3}"/>
              </a:ext>
            </a:extLst>
          </p:cNvPr>
          <p:cNvSpPr txBox="1"/>
          <p:nvPr/>
        </p:nvSpPr>
        <p:spPr>
          <a:xfrm>
            <a:off x="530303" y="5950574"/>
            <a:ext cx="92895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i="1" dirty="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pt-BR" sz="2400" b="1" i="1" dirty="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Abrir Parênteses de ações</a:t>
            </a:r>
            <a:r>
              <a:rPr lang="pt-BR" sz="2400" i="1" dirty="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) e mostrar os </a:t>
            </a:r>
            <a:r>
              <a:rPr lang="pt-BR" sz="2000" b="1" i="1" dirty="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pt-BR" sz="2000" i="1" dirty="0"/>
          </a:p>
        </p:txBody>
      </p:sp>
      <p:sp>
        <p:nvSpPr>
          <p:cNvPr id="3" name="Seta: para a Esquerda 2">
            <a:extLst>
              <a:ext uri="{FF2B5EF4-FFF2-40B4-BE49-F238E27FC236}">
                <a16:creationId xmlns:a16="http://schemas.microsoft.com/office/drawing/2014/main" id="{E1C8ECCA-52AF-C196-387A-EF1555AEA535}"/>
              </a:ext>
            </a:extLst>
          </p:cNvPr>
          <p:cNvSpPr/>
          <p:nvPr/>
        </p:nvSpPr>
        <p:spPr>
          <a:xfrm rot="10800000">
            <a:off x="9683176" y="6042907"/>
            <a:ext cx="1361941" cy="369332"/>
          </a:xfrm>
          <a:prstGeom prst="lef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9E8DA3-B4F9-0A1D-191D-8DE6FCDF1F48}"/>
              </a:ext>
            </a:extLst>
          </p:cNvPr>
          <p:cNvSpPr txBox="1"/>
          <p:nvPr/>
        </p:nvSpPr>
        <p:spPr>
          <a:xfrm>
            <a:off x="11310730" y="6375571"/>
            <a:ext cx="8812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04/12</a:t>
            </a:r>
            <a:endParaRPr lang="pt-BR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E926BB-FEDF-F2EB-0A29-74E6BAABA8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25" b="30629"/>
          <a:stretch/>
        </p:blipFill>
        <p:spPr bwMode="auto">
          <a:xfrm>
            <a:off x="7250596" y="4900033"/>
            <a:ext cx="876300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5D2EC74-B398-73A4-291A-A8A328E782FD}"/>
              </a:ext>
            </a:extLst>
          </p:cNvPr>
          <p:cNvSpPr txBox="1"/>
          <p:nvPr/>
        </p:nvSpPr>
        <p:spPr>
          <a:xfrm>
            <a:off x="5223994" y="4901610"/>
            <a:ext cx="18048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altLang="pt-BR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SINTRACON</a:t>
            </a:r>
            <a:endParaRPr lang="pt-BR" dirty="0"/>
          </a:p>
        </p:txBody>
      </p:sp>
      <p:pic>
        <p:nvPicPr>
          <p:cNvPr id="10" name="Picture 2" descr="SERVIÇOS">
            <a:extLst>
              <a:ext uri="{FF2B5EF4-FFF2-40B4-BE49-F238E27FC236}">
                <a16:creationId xmlns:a16="http://schemas.microsoft.com/office/drawing/2014/main" id="{926ACF45-58D1-8271-05AB-FABB3768A8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47"/>
          <a:stretch/>
        </p:blipFill>
        <p:spPr bwMode="auto">
          <a:xfrm>
            <a:off x="3721958" y="4814681"/>
            <a:ext cx="1279738" cy="49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B4617B3-354B-B32A-2F36-C055854005B1}"/>
              </a:ext>
            </a:extLst>
          </p:cNvPr>
          <p:cNvSpPr txBox="1"/>
          <p:nvPr/>
        </p:nvSpPr>
        <p:spPr>
          <a:xfrm>
            <a:off x="391333" y="5439542"/>
            <a:ext cx="10101358" cy="439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pt-BR" sz="20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pt-BR" sz="2000" b="1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Mtb</a:t>
            </a:r>
            <a:r>
              <a:rPr lang="pt-BR" sz="20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Fiscaliza // CREA – ART PLH // SINTRACON – Acompanha Cumprimento   </a:t>
            </a:r>
          </a:p>
        </p:txBody>
      </p:sp>
    </p:spTree>
    <p:extLst>
      <p:ext uri="{BB962C8B-B14F-4D97-AF65-F5344CB8AC3E}">
        <p14:creationId xmlns:p14="http://schemas.microsoft.com/office/powerpoint/2010/main" val="1836295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0A6724E-35DB-BA7B-9DB9-7B0EF36E2679}"/>
              </a:ext>
            </a:extLst>
          </p:cNvPr>
          <p:cNvSpPr txBox="1"/>
          <p:nvPr/>
        </p:nvSpPr>
        <p:spPr>
          <a:xfrm>
            <a:off x="2014330" y="337276"/>
            <a:ext cx="67982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pt-BR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CONQUISTA</a:t>
            </a:r>
            <a:r>
              <a:rPr lang="pt-BR" sz="2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NACIONAL EM 50 ANOS: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5289C38-EE44-EC16-6397-85BCF79D21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43084"/>
              </p:ext>
            </p:extLst>
          </p:nvPr>
        </p:nvGraphicFramePr>
        <p:xfrm>
          <a:off x="410814" y="883897"/>
          <a:ext cx="9780105" cy="42112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2248">
                  <a:extLst>
                    <a:ext uri="{9D8B030D-6E8A-4147-A177-3AD203B41FA5}">
                      <a16:colId xmlns:a16="http://schemas.microsoft.com/office/drawing/2014/main" val="2857400882"/>
                    </a:ext>
                  </a:extLst>
                </a:gridCol>
                <a:gridCol w="1598056">
                  <a:extLst>
                    <a:ext uri="{9D8B030D-6E8A-4147-A177-3AD203B41FA5}">
                      <a16:colId xmlns:a16="http://schemas.microsoft.com/office/drawing/2014/main" val="3225116046"/>
                    </a:ext>
                  </a:extLst>
                </a:gridCol>
                <a:gridCol w="1342368">
                  <a:extLst>
                    <a:ext uri="{9D8B030D-6E8A-4147-A177-3AD203B41FA5}">
                      <a16:colId xmlns:a16="http://schemas.microsoft.com/office/drawing/2014/main" val="2041204438"/>
                    </a:ext>
                  </a:extLst>
                </a:gridCol>
                <a:gridCol w="1176169">
                  <a:extLst>
                    <a:ext uri="{9D8B030D-6E8A-4147-A177-3AD203B41FA5}">
                      <a16:colId xmlns:a16="http://schemas.microsoft.com/office/drawing/2014/main" val="2012914139"/>
                    </a:ext>
                  </a:extLst>
                </a:gridCol>
                <a:gridCol w="1079194">
                  <a:extLst>
                    <a:ext uri="{9D8B030D-6E8A-4147-A177-3AD203B41FA5}">
                      <a16:colId xmlns:a16="http://schemas.microsoft.com/office/drawing/2014/main" val="3995605865"/>
                    </a:ext>
                  </a:extLst>
                </a:gridCol>
                <a:gridCol w="1497496">
                  <a:extLst>
                    <a:ext uri="{9D8B030D-6E8A-4147-A177-3AD203B41FA5}">
                      <a16:colId xmlns:a16="http://schemas.microsoft.com/office/drawing/2014/main" val="1582263245"/>
                    </a:ext>
                  </a:extLst>
                </a:gridCol>
                <a:gridCol w="861394">
                  <a:extLst>
                    <a:ext uri="{9D8B030D-6E8A-4147-A177-3AD203B41FA5}">
                      <a16:colId xmlns:a16="http://schemas.microsoft.com/office/drawing/2014/main" val="2380393379"/>
                    </a:ext>
                  </a:extLst>
                </a:gridCol>
                <a:gridCol w="1113180">
                  <a:extLst>
                    <a:ext uri="{9D8B030D-6E8A-4147-A177-3AD203B41FA5}">
                      <a16:colId xmlns:a16="http://schemas.microsoft.com/office/drawing/2014/main" val="11097284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DECADA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EMPREGADOS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ACIDENTES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DOENÇAS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S/ CAT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ACIDENTES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E DOENÇAS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   </a:t>
                      </a:r>
                      <a:r>
                        <a:rPr lang="pt-BR" sz="2400" dirty="0">
                          <a:effectLst/>
                        </a:rPr>
                        <a:t> 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1800" dirty="0">
                          <a:effectLst/>
                        </a:rPr>
                        <a:t>ÓBITOS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104598"/>
                  </a:ext>
                </a:extLst>
              </a:tr>
              <a:tr h="474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400" b="1" dirty="0">
                          <a:effectLst/>
                        </a:rPr>
                        <a:t>1970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effectLst/>
                        </a:rPr>
                        <a:t>7.284.022</a:t>
                      </a:r>
                      <a:endParaRPr lang="pt-B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1.220.111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5.937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 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effectLst/>
                        </a:rPr>
                        <a:t>1.226.048</a:t>
                      </a:r>
                      <a:endParaRPr lang="pt-B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0070C0"/>
                          </a:solidFill>
                          <a:effectLst/>
                        </a:rPr>
                        <a:t>16,83</a:t>
                      </a:r>
                      <a:endParaRPr lang="pt-BR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</a:rPr>
                        <a:t>2.232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8123490"/>
                  </a:ext>
                </a:extLst>
              </a:tr>
              <a:tr h="428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1980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18.686.355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1.464.211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3.713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 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1.467.924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0070C0"/>
                          </a:solidFill>
                          <a:effectLst/>
                        </a:rPr>
                        <a:t>7,85</a:t>
                      </a:r>
                      <a:endParaRPr lang="pt-BR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</a:rPr>
                        <a:t>4.824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4238497"/>
                  </a:ext>
                </a:extLst>
              </a:tr>
              <a:tr h="428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1990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23.198.656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693.572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5.217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 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698.789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0070C0"/>
                          </a:solidFill>
                          <a:effectLst/>
                        </a:rPr>
                        <a:t>3,01</a:t>
                      </a:r>
                      <a:endParaRPr lang="pt-BR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</a:rPr>
                        <a:t>5.355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3782704"/>
                  </a:ext>
                </a:extLst>
              </a:tr>
              <a:tr h="428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400" b="1" dirty="0">
                          <a:effectLst/>
                        </a:rPr>
                        <a:t>2000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effectLst/>
                        </a:rPr>
                        <a:t>26.228.629</a:t>
                      </a:r>
                      <a:endParaRPr lang="pt-B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304.963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39.300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 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effectLst/>
                        </a:rPr>
                        <a:t>363.868</a:t>
                      </a:r>
                      <a:endParaRPr lang="pt-B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0070C0"/>
                          </a:solidFill>
                          <a:effectLst/>
                        </a:rPr>
                        <a:t>1,38</a:t>
                      </a:r>
                      <a:endParaRPr lang="pt-BR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</a:rPr>
                        <a:t>3.457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8364758"/>
                  </a:ext>
                </a:extLst>
              </a:tr>
              <a:tr h="428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2010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44.068.355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417.295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13.240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109.690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470.210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0070C0"/>
                          </a:solidFill>
                          <a:effectLst/>
                        </a:rPr>
                        <a:t>1,06</a:t>
                      </a:r>
                      <a:endParaRPr lang="pt-BR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</a:rPr>
                        <a:t>2.502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7359867"/>
                  </a:ext>
                </a:extLst>
              </a:tr>
              <a:tr h="428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2020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46.236.176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322.903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10.983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98.791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>
                          <a:effectLst/>
                        </a:rPr>
                        <a:t>465.772</a:t>
                      </a:r>
                      <a:endParaRPr lang="pt-BR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0070C0"/>
                          </a:solidFill>
                          <a:effectLst/>
                        </a:rPr>
                        <a:t>1,00</a:t>
                      </a:r>
                      <a:endParaRPr lang="pt-BR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</a:rPr>
                        <a:t>1.866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4143401"/>
                  </a:ext>
                </a:extLst>
              </a:tr>
              <a:tr h="428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</a:rPr>
                        <a:t>2022</a:t>
                      </a:r>
                      <a:endParaRPr lang="pt-BR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</a:rPr>
                        <a:t>52.790.664</a:t>
                      </a:r>
                      <a:endParaRPr lang="pt-BR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</a:rPr>
                        <a:t>412.133</a:t>
                      </a:r>
                      <a:endParaRPr lang="pt-BR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</a:rPr>
                        <a:t>29.778</a:t>
                      </a:r>
                      <a:endParaRPr lang="pt-BR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</a:rPr>
                        <a:t>87.162</a:t>
                      </a:r>
                      <a:endParaRPr lang="pt-BR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</a:rPr>
                        <a:t>654.908</a:t>
                      </a:r>
                      <a:endParaRPr lang="pt-BR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0070C0"/>
                          </a:solidFill>
                          <a:effectLst/>
                        </a:rPr>
                        <a:t>1,24</a:t>
                      </a:r>
                      <a:endParaRPr lang="pt-BR" sz="20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</a:rPr>
                        <a:t>2.891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8701116"/>
                  </a:ext>
                </a:extLst>
              </a:tr>
              <a:tr h="428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4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54.706.385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483.291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81.275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732.751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pt-BR" sz="2000" b="1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2.631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668374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5359F4F3-4990-5CCD-C441-B06E07AC5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90" y="5095190"/>
            <a:ext cx="10018729" cy="126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altLang="pt-BR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Fonte: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MTE/RAIS, MPS/AEPS – Anuário Proteção (2025</a:t>
            </a:r>
            <a:r>
              <a:rPr kumimoji="0" lang="pt-BR" altLang="pt-BR" sz="1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r>
              <a:rPr lang="pt-BR" altLang="pt-BR" sz="11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Adaptação </a:t>
            </a:r>
            <a:r>
              <a:rPr lang="pt-BR" altLang="pt-BR" sz="2000" b="1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utor</a:t>
            </a:r>
            <a:r>
              <a:rPr kumimoji="0" lang="pt-BR" altLang="pt-B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pt-BR" altLang="pt-BR" sz="2000" b="1" dirty="0">
                <a:latin typeface="Verdana" panose="020B0604030504040204" pitchFamily="34" charset="0"/>
                <a:cs typeface="Arial" panose="020B0604020202020204" pitchFamily="34" charset="0"/>
              </a:rPr>
              <a:t>  1970 </a:t>
            </a:r>
            <a:r>
              <a:rPr lang="pt-BR" altLang="pt-BR" sz="2000" dirty="0">
                <a:latin typeface="Verdana" panose="020B0604030504040204" pitchFamily="34" charset="0"/>
                <a:cs typeface="Arial" panose="020B0604020202020204" pitchFamily="34" charset="0"/>
              </a:rPr>
              <a:t>– </a:t>
            </a:r>
            <a:r>
              <a:rPr lang="pt-BR" altLang="pt-BR" sz="2000" b="1" i="1" dirty="0">
                <a:latin typeface="Verdana" panose="020B0604030504040204" pitchFamily="34" charset="0"/>
                <a:cs typeface="Arial" panose="020B0604020202020204" pitchFamily="34" charset="0"/>
              </a:rPr>
              <a:t>Tri no Futebol e Hexa em Acidentes – 90 milhões em ação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pt-BR" altLang="pt-BR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kumimoji="0" lang="pt-BR" altLang="pt-BR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2023 – 200 Milhões</a:t>
            </a:r>
            <a:r>
              <a:rPr lang="pt-BR" altLang="pt-BR" sz="2000" b="1" dirty="0">
                <a:latin typeface="Verdana" panose="020B0604030504040204" pitchFamily="34" charset="0"/>
                <a:ea typeface="Verdana" panose="020B0604030504040204" pitchFamily="34" charset="0"/>
              </a:rPr>
              <a:t>, SST indica </a:t>
            </a:r>
            <a:r>
              <a:rPr kumimoji="0" lang="pt-BR" altLang="pt-BR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Estabilidade</a:t>
            </a:r>
            <a:r>
              <a:rPr lang="pt-BR" altLang="pt-BR" sz="2000" b="1" dirty="0">
                <a:latin typeface="Verdana" panose="020B0604030504040204" pitchFamily="34" charset="0"/>
                <a:ea typeface="Verdana" panose="020B0604030504040204" pitchFamily="34" charset="0"/>
              </a:rPr>
              <a:t> – Mas, os </a:t>
            </a:r>
            <a:r>
              <a:rPr lang="pt-BR" altLang="pt-BR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Óbitos???</a:t>
            </a:r>
            <a:endParaRPr kumimoji="0" lang="pt-BR" altLang="pt-BR" sz="2000" b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917869A-A0B1-1AA5-815D-847DF104A337}"/>
              </a:ext>
            </a:extLst>
          </p:cNvPr>
          <p:cNvSpPr/>
          <p:nvPr/>
        </p:nvSpPr>
        <p:spPr>
          <a:xfrm>
            <a:off x="11273159" y="6382616"/>
            <a:ext cx="886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/>
              <a:t>05/12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72461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FBD4E5-E104-9EF8-D78D-8F182A5FD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222" y="4926049"/>
            <a:ext cx="50175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GABARITO </a:t>
            </a:r>
            <a:r>
              <a:rPr lang="pt-BR" altLang="pt-BR" sz="2000" b="1" dirty="0">
                <a:solidFill>
                  <a:srgbClr val="0D0D0D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LOCAÇÃO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OBRA </a:t>
            </a:r>
            <a:endParaRPr kumimoji="0" lang="pt-BR" altLang="pt-B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5" name="Imagem 68">
            <a:extLst>
              <a:ext uri="{FF2B5EF4-FFF2-40B4-BE49-F238E27FC236}">
                <a16:creationId xmlns:a16="http://schemas.microsoft.com/office/drawing/2014/main" id="{1281FC8C-C791-EE35-9492-6719B251D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3" r="35744"/>
          <a:stretch>
            <a:fillRect/>
          </a:stretch>
        </p:blipFill>
        <p:spPr bwMode="auto">
          <a:xfrm rot="5400000">
            <a:off x="3329643" y="-919124"/>
            <a:ext cx="3592876" cy="791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BB65715-8446-4212-D8EF-E6CAF1AC2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160" y="4837204"/>
            <a:ext cx="17876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Foto: autor</a:t>
            </a:r>
            <a:endParaRPr kumimoji="0" lang="pt-BR" altLang="pt-B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8814251-F62A-6A56-8BE7-501C74E13C69}"/>
              </a:ext>
            </a:extLst>
          </p:cNvPr>
          <p:cNvSpPr txBox="1"/>
          <p:nvPr/>
        </p:nvSpPr>
        <p:spPr>
          <a:xfrm>
            <a:off x="456429" y="5237314"/>
            <a:ext cx="9734494" cy="1396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AutoNum type="arabicPeriod"/>
            </a:pP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arcação </a:t>
            </a: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gabarito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Dimensões e Referencias de Níveis da obra. </a:t>
            </a:r>
          </a:p>
          <a:p>
            <a:pPr algn="just">
              <a:lnSpc>
                <a:spcPts val="3500"/>
              </a:lnSpc>
            </a:pP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2. SST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 intempéries, insetos, posturas, acidentes c/ máquinas.  </a:t>
            </a:r>
          </a:p>
          <a:p>
            <a:pPr algn="just">
              <a:lnSpc>
                <a:spcPts val="3500"/>
              </a:lnSpc>
            </a:pP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Obra Requer Planejamento da </a:t>
            </a: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SST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no projeto e no inicio ao final</a:t>
            </a:r>
            <a:r>
              <a:rPr lang="pt-BR" sz="20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DDD204D-C031-34E8-CC6A-DF4F17963F7D}"/>
              </a:ext>
            </a:extLst>
          </p:cNvPr>
          <p:cNvSpPr/>
          <p:nvPr/>
        </p:nvSpPr>
        <p:spPr>
          <a:xfrm>
            <a:off x="11273159" y="6382616"/>
            <a:ext cx="886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/>
              <a:t>06/12</a:t>
            </a:r>
            <a:endParaRPr lang="pt-BR" sz="20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4DA208-958C-5578-21A4-061121D458BD}"/>
              </a:ext>
            </a:extLst>
          </p:cNvPr>
          <p:cNvSpPr txBox="1"/>
          <p:nvPr/>
        </p:nvSpPr>
        <p:spPr>
          <a:xfrm>
            <a:off x="2544836" y="452739"/>
            <a:ext cx="54068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IMAGENS DE ITENS DA NR18 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35268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57A2FCAC-C3F1-3474-5482-9E049C304B16}"/>
              </a:ext>
            </a:extLst>
          </p:cNvPr>
          <p:cNvSpPr/>
          <p:nvPr/>
        </p:nvSpPr>
        <p:spPr>
          <a:xfrm>
            <a:off x="2200974" y="838972"/>
            <a:ext cx="6132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u="sng" dirty="0"/>
              <a:t>AREAS DE VIVENCIA  NA OBRA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638D7C9-E981-1680-4EF9-B547D8710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842" y="1706630"/>
            <a:ext cx="4301062" cy="321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510D1C0-E44F-5F14-8E27-6CDB1EED7D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17"/>
          <a:stretch/>
        </p:blipFill>
        <p:spPr bwMode="auto">
          <a:xfrm>
            <a:off x="895791" y="1819333"/>
            <a:ext cx="4672011" cy="32193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69837DE-4878-091E-1C09-E3B98BB47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81" y="5034142"/>
            <a:ext cx="20425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</a:t>
            </a:r>
            <a:r>
              <a:rPr lang="pt-BR" altLang="pt-BR" sz="2000" b="1" dirty="0">
                <a:solidFill>
                  <a:srgbClr val="0D0D0D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9D78E32-917D-80E1-9A0A-4BE2F4DE5EFD}"/>
              </a:ext>
            </a:extLst>
          </p:cNvPr>
          <p:cNvSpPr txBox="1"/>
          <p:nvPr/>
        </p:nvSpPr>
        <p:spPr>
          <a:xfrm>
            <a:off x="397565" y="5432269"/>
            <a:ext cx="98198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Refeitório em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Container na </a:t>
            </a:r>
            <a:r>
              <a:rPr lang="pt-BR" sz="24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Escav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e Fund./ 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Refeitório no pavimento térreo 1ª e 2ª Laje.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/ 3.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Utilização p/ Área de Vivencia, Treinamentos, Descanso e Lazer.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F7ED27C-D549-0DF0-01FC-92F18EA054BA}"/>
              </a:ext>
            </a:extLst>
          </p:cNvPr>
          <p:cNvSpPr/>
          <p:nvPr/>
        </p:nvSpPr>
        <p:spPr>
          <a:xfrm>
            <a:off x="11273159" y="6382616"/>
            <a:ext cx="886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/>
              <a:t>07/12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587575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24D83D6C-1B36-84CA-43B0-87869ED2F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3716" y="303475"/>
            <a:ext cx="1005503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000" b="1" dirty="0"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FUNDAÇÕES PROFUNDAS COM HELICE OU ENCAMISADA</a:t>
            </a:r>
            <a:endParaRPr kumimoji="0" lang="pt-BR" altLang="pt-B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41" name="Imagem 1">
            <a:extLst>
              <a:ext uri="{FF2B5EF4-FFF2-40B4-BE49-F238E27FC236}">
                <a16:creationId xmlns:a16="http://schemas.microsoft.com/office/drawing/2014/main" id="{CDD31635-0C62-A339-971E-4C66041A0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518" y="862841"/>
            <a:ext cx="5734829" cy="361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127CA270-7A9A-0E13-BF2A-13429B899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495" y="4481367"/>
            <a:ext cx="54598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cedida pelo SESMT da obra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2DD23B-9D60-7923-43DA-04E22750A6E1}"/>
              </a:ext>
            </a:extLst>
          </p:cNvPr>
          <p:cNvSpPr txBox="1"/>
          <p:nvPr/>
        </p:nvSpPr>
        <p:spPr>
          <a:xfrm>
            <a:off x="255655" y="4985952"/>
            <a:ext cx="10637632" cy="1396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500"/>
              </a:lnSpc>
              <a:buAutoNum type="arabicPeriod"/>
            </a:pP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bra RC. </a:t>
            </a: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Fundações encamisada até a rocha c/ lama </a:t>
            </a:r>
            <a:r>
              <a:rPr lang="pt-BR" sz="2400" dirty="0" err="1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Bentonitica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3500"/>
              </a:lnSpc>
            </a:pP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Outras c/ Estacas Hélice Continua. </a:t>
            </a: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Tecnologias aposentam o tubulão. </a:t>
            </a: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3500"/>
              </a:lnSpc>
            </a:pP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pt-BR" sz="2400" b="1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rgbClr val="080808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Tecnologias tiram o trabalhador do “poço” !!!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5A1E5B0-0F34-7391-F517-4B48397996A4}"/>
              </a:ext>
            </a:extLst>
          </p:cNvPr>
          <p:cNvSpPr/>
          <p:nvPr/>
        </p:nvSpPr>
        <p:spPr>
          <a:xfrm>
            <a:off x="11273159" y="6382616"/>
            <a:ext cx="963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/>
              <a:t>08 /12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32588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11B3CE4-3132-079B-0150-E6DD813AD8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4" t="20470" r="29202" b="42172"/>
          <a:stretch/>
        </p:blipFill>
        <p:spPr>
          <a:xfrm>
            <a:off x="964273" y="962422"/>
            <a:ext cx="5072405" cy="290980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507CC58-1CAA-5680-DBE9-504605C959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516" b="22585"/>
          <a:stretch/>
        </p:blipFill>
        <p:spPr>
          <a:xfrm>
            <a:off x="6512962" y="886222"/>
            <a:ext cx="3684104" cy="368064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6E58A9B-E099-B773-11BD-772B11C497DF}"/>
              </a:ext>
            </a:extLst>
          </p:cNvPr>
          <p:cNvSpPr/>
          <p:nvPr/>
        </p:nvSpPr>
        <p:spPr>
          <a:xfrm>
            <a:off x="818583" y="298830"/>
            <a:ext cx="56943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PROTEÇÕES COLETIVAS (EPC) </a:t>
            </a:r>
            <a:endParaRPr lang="pt-B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B73E59C-B4CE-69CB-3812-EADC36003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2962" y="298830"/>
            <a:ext cx="23944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</a:t>
            </a:r>
            <a:r>
              <a:rPr lang="pt-BR" altLang="pt-BR" sz="2800" dirty="0">
                <a:solidFill>
                  <a:srgbClr val="0D0D0D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autor</a:t>
            </a:r>
            <a:endParaRPr kumimoji="0" lang="pt-BR" altLang="pt-BR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23DA2F5-D344-27C5-9C5C-3752C4A48130}"/>
              </a:ext>
            </a:extLst>
          </p:cNvPr>
          <p:cNvSpPr txBox="1"/>
          <p:nvPr/>
        </p:nvSpPr>
        <p:spPr>
          <a:xfrm>
            <a:off x="209694" y="4826338"/>
            <a:ext cx="10577575" cy="1845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500"/>
              </a:lnSpc>
            </a:pP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- Obra 1 -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SLQA 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/ V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arais c/ L. Vida 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Mini Grua / </a:t>
            </a:r>
            <a:r>
              <a:rPr lang="pt-BR" sz="24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Elev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Cremalheira. </a:t>
            </a:r>
          </a:p>
          <a:p>
            <a:pPr algn="just">
              <a:lnSpc>
                <a:spcPts val="3500"/>
              </a:lnSpc>
            </a:pP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Obra 2 –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Band. Primária 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Grades Periferia / Grua / Varal c/ L. Vida / Desforma 1 </a:t>
            </a:r>
            <a:r>
              <a:rPr lang="pt-BR" sz="24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pavim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abaixo c/ Linha Vida.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6. Próximas Etapas: </a:t>
            </a:r>
            <a:r>
              <a:rPr lang="pt-BR" sz="24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Revestim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Interno c/ 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Tela Piso Teto.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Revestimento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Externo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Pintura c/ </a:t>
            </a:r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Tela Véu.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E7059BF-9F36-2887-6592-4B22B9E386A8}"/>
              </a:ext>
            </a:extLst>
          </p:cNvPr>
          <p:cNvSpPr/>
          <p:nvPr/>
        </p:nvSpPr>
        <p:spPr>
          <a:xfrm>
            <a:off x="11273159" y="6382616"/>
            <a:ext cx="886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/>
              <a:t>09/12</a:t>
            </a:r>
            <a:endParaRPr lang="pt-BR" sz="20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B10EB40-DA73-571A-2CD9-3B7C94B48A48}"/>
              </a:ext>
            </a:extLst>
          </p:cNvPr>
          <p:cNvSpPr txBox="1"/>
          <p:nvPr/>
        </p:nvSpPr>
        <p:spPr>
          <a:xfrm>
            <a:off x="1023595" y="3872231"/>
            <a:ext cx="50724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Obras da mesma construtora</a:t>
            </a:r>
          </a:p>
          <a:p>
            <a:r>
              <a:rPr lang="pt-BR" sz="2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pt-BR" sz="28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Por que Diferentes!</a:t>
            </a:r>
            <a:endParaRPr lang="pt-BR" sz="2800" b="1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3645339-E766-49DF-CEB2-F4D7654018C6}"/>
              </a:ext>
            </a:extLst>
          </p:cNvPr>
          <p:cNvSpPr txBox="1"/>
          <p:nvPr/>
        </p:nvSpPr>
        <p:spPr>
          <a:xfrm>
            <a:off x="6096000" y="1085114"/>
            <a:ext cx="3246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28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E29392F-99EE-9BA5-3B3F-B55C515793DF}"/>
              </a:ext>
            </a:extLst>
          </p:cNvPr>
          <p:cNvSpPr txBox="1"/>
          <p:nvPr/>
        </p:nvSpPr>
        <p:spPr>
          <a:xfrm>
            <a:off x="563792" y="1651064"/>
            <a:ext cx="3246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094714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lataforma Suspensa Elétrica - Grupo Construmaq">
            <a:extLst>
              <a:ext uri="{FF2B5EF4-FFF2-40B4-BE49-F238E27FC236}">
                <a16:creationId xmlns:a16="http://schemas.microsoft.com/office/drawing/2014/main" id="{B8FC119B-A2AD-3C04-394C-0ADEF2087D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84" b="11362"/>
          <a:stretch/>
        </p:blipFill>
        <p:spPr bwMode="auto">
          <a:xfrm>
            <a:off x="3364014" y="916563"/>
            <a:ext cx="3296214" cy="213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4D1C8F6-919F-8D0A-9C8B-DC1355658D6A}"/>
              </a:ext>
            </a:extLst>
          </p:cNvPr>
          <p:cNvSpPr txBox="1"/>
          <p:nvPr/>
        </p:nvSpPr>
        <p:spPr>
          <a:xfrm>
            <a:off x="6782279" y="4006986"/>
            <a:ext cx="5251533" cy="73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pt-BR" sz="2800" b="1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 – C</a:t>
            </a:r>
            <a:r>
              <a:rPr lang="pt-BR" sz="28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aixa</a:t>
            </a:r>
            <a:r>
              <a:rPr lang="pt-BR" sz="2800" b="1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Distribuição por Quadro de Distribuição c/  Projeto PLH</a:t>
            </a:r>
            <a:endParaRPr lang="pt-BR" sz="2800" b="1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5B7B97-A391-3B4A-A700-6D5CAE790FCB}"/>
              </a:ext>
            </a:extLst>
          </p:cNvPr>
          <p:cNvSpPr txBox="1"/>
          <p:nvPr/>
        </p:nvSpPr>
        <p:spPr>
          <a:xfrm>
            <a:off x="3212688" y="142498"/>
            <a:ext cx="45000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SITUAÇÕES ANTES E DEPOIS </a:t>
            </a:r>
            <a:endParaRPr lang="pt-BR" sz="2800" u="sng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36C3F5-90BD-9A5A-97DA-B4ABB0E3EAD0}"/>
              </a:ext>
            </a:extLst>
          </p:cNvPr>
          <p:cNvSpPr txBox="1"/>
          <p:nvPr/>
        </p:nvSpPr>
        <p:spPr>
          <a:xfrm>
            <a:off x="2857483" y="3090446"/>
            <a:ext cx="38027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/>
              <a:t>https://balancimeletrico.ind.br/nr-18</a:t>
            </a:r>
            <a:endParaRPr lang="pt-BR" b="1" dirty="0"/>
          </a:p>
        </p:txBody>
      </p:sp>
      <p:pic>
        <p:nvPicPr>
          <p:cNvPr id="7" name="Picture 2" descr="FOTO 055">
            <a:extLst>
              <a:ext uri="{FF2B5EF4-FFF2-40B4-BE49-F238E27FC236}">
                <a16:creationId xmlns:a16="http://schemas.microsoft.com/office/drawing/2014/main" id="{CDF5F4DC-538B-B2C3-BCC4-67D8A6C24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99461"/>
            <a:ext cx="2319003" cy="283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FOTO 021">
            <a:extLst>
              <a:ext uri="{FF2B5EF4-FFF2-40B4-BE49-F238E27FC236}">
                <a16:creationId xmlns:a16="http://schemas.microsoft.com/office/drawing/2014/main" id="{D7D02E86-D091-081A-3650-8B04A224E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75" y="4222374"/>
            <a:ext cx="3128216" cy="216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FOTO 028">
            <a:extLst>
              <a:ext uri="{FF2B5EF4-FFF2-40B4-BE49-F238E27FC236}">
                <a16:creationId xmlns:a16="http://schemas.microsoft.com/office/drawing/2014/main" id="{E80C16DE-D336-0B9F-1977-3176BC122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4" r="35583"/>
          <a:stretch/>
        </p:blipFill>
        <p:spPr bwMode="auto">
          <a:xfrm>
            <a:off x="7255040" y="916563"/>
            <a:ext cx="1975082" cy="294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Resultado de imagem para aplicação da nr 18 no canteiro de obras">
            <a:extLst>
              <a:ext uri="{FF2B5EF4-FFF2-40B4-BE49-F238E27FC236}">
                <a16:creationId xmlns:a16="http://schemas.microsoft.com/office/drawing/2014/main" id="{23D61542-3530-5D84-FBBC-8FA3EDEE9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742" y="772065"/>
            <a:ext cx="2422291" cy="302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FA87F4C-F5EC-CAFC-6A37-CA196CF311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677" y="4198297"/>
            <a:ext cx="2473551" cy="247355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3E838A2F-C017-E474-080F-B0E27B049C19}"/>
              </a:ext>
            </a:extLst>
          </p:cNvPr>
          <p:cNvSpPr txBox="1"/>
          <p:nvPr/>
        </p:nvSpPr>
        <p:spPr>
          <a:xfrm>
            <a:off x="115069" y="574768"/>
            <a:ext cx="4704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pt-BR" sz="40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2BD7C8B-2790-102C-6AEC-383B25CE2FE8}"/>
              </a:ext>
            </a:extLst>
          </p:cNvPr>
          <p:cNvSpPr txBox="1"/>
          <p:nvPr/>
        </p:nvSpPr>
        <p:spPr>
          <a:xfrm>
            <a:off x="6822314" y="739794"/>
            <a:ext cx="4704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t-BR" sz="40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7B9533F-BA7B-6232-CA3F-5243F0BF0183}"/>
              </a:ext>
            </a:extLst>
          </p:cNvPr>
          <p:cNvSpPr txBox="1"/>
          <p:nvPr/>
        </p:nvSpPr>
        <p:spPr>
          <a:xfrm>
            <a:off x="193964" y="4196959"/>
            <a:ext cx="4704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pt-BR" sz="40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13B2B45-D471-FD08-B605-B243C81853DD}"/>
              </a:ext>
            </a:extLst>
          </p:cNvPr>
          <p:cNvSpPr/>
          <p:nvPr/>
        </p:nvSpPr>
        <p:spPr>
          <a:xfrm>
            <a:off x="11273159" y="6382616"/>
            <a:ext cx="886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/>
              <a:t>10/12</a:t>
            </a:r>
            <a:endParaRPr lang="pt-BR" sz="20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8FD202B-9049-D9C3-00E0-6098DFD8A0E5}"/>
              </a:ext>
            </a:extLst>
          </p:cNvPr>
          <p:cNvSpPr txBox="1"/>
          <p:nvPr/>
        </p:nvSpPr>
        <p:spPr>
          <a:xfrm>
            <a:off x="420056" y="3459640"/>
            <a:ext cx="6722866" cy="737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pt-BR" sz="2800" b="1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pt-BR" sz="28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Andaime Suspenso Motorizado aposenta o Velho Balancim de catraca</a:t>
            </a:r>
            <a:endParaRPr lang="pt-BR" sz="28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E8234C8-F8DA-B3F4-1FF0-A0EBF226C8A7}"/>
              </a:ext>
            </a:extLst>
          </p:cNvPr>
          <p:cNvSpPr txBox="1"/>
          <p:nvPr/>
        </p:nvSpPr>
        <p:spPr>
          <a:xfrm>
            <a:off x="6766010" y="5087528"/>
            <a:ext cx="52206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 – Velho Guincho c/ Cabo por Elevador Cremalheira p/ pessoas e cargas paletizadas.</a:t>
            </a:r>
          </a:p>
        </p:txBody>
      </p:sp>
    </p:spTree>
    <p:extLst>
      <p:ext uri="{BB962C8B-B14F-4D97-AF65-F5344CB8AC3E}">
        <p14:creationId xmlns:p14="http://schemas.microsoft.com/office/powerpoint/2010/main" val="83506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973F61A-AB61-A0F9-19C5-DA49A5AAE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6469"/>
            <a:ext cx="992012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(CAD 2D [1983]</a:t>
            </a:r>
            <a:r>
              <a:rPr lang="pt-BR" altLang="pt-BR" sz="24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Versão eletrônica da prancheta ao PC) </a:t>
            </a:r>
            <a:endParaRPr kumimoji="0" lang="pt-BR" altLang="pt-BR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2. BIM (2002) / </a:t>
            </a:r>
            <a:r>
              <a:rPr lang="pt-BR" altLang="pt-BR" sz="20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evolução do CAD 2D. Exigido p/ Obras </a:t>
            </a:r>
            <a:r>
              <a:rPr lang="pt-BR" altLang="pt-BR" sz="2000" dirty="0" err="1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Públ</a:t>
            </a:r>
            <a:r>
              <a:rPr lang="pt-BR" altLang="pt-BR" sz="20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Fed. Fase </a:t>
            </a:r>
            <a:r>
              <a:rPr lang="pt-BR" altLang="pt-BR" sz="24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5D</a:t>
            </a:r>
          </a:p>
        </p:txBody>
      </p:sp>
      <p:pic>
        <p:nvPicPr>
          <p:cNvPr id="5121" name="Imagem 57" descr="Sistema BIM no mercado imobiliário - Produtividade Do Mesmo Lado">
            <a:extLst>
              <a:ext uri="{FF2B5EF4-FFF2-40B4-BE49-F238E27FC236}">
                <a16:creationId xmlns:a16="http://schemas.microsoft.com/office/drawing/2014/main" id="{BA8B0BD1-941D-261D-4176-8C4347994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842" y="1842774"/>
            <a:ext cx="7485746" cy="185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A309365-7D6C-9AD9-5726-6970B296B9F0}"/>
              </a:ext>
            </a:extLst>
          </p:cNvPr>
          <p:cNvSpPr txBox="1"/>
          <p:nvPr/>
        </p:nvSpPr>
        <p:spPr>
          <a:xfrm>
            <a:off x="1733152" y="185319"/>
            <a:ext cx="7485745" cy="735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pt-BR" sz="2800" b="1" i="1" dirty="0">
                <a:latin typeface="Google Sans"/>
              </a:rPr>
              <a:t>BIM: </a:t>
            </a:r>
            <a:r>
              <a:rPr lang="pt-BR" sz="2800" b="1" i="1" u="none" strike="noStrike" dirty="0">
                <a:effectLst/>
                <a:latin typeface="Google Sans"/>
              </a:rPr>
              <a:t>Building </a:t>
            </a:r>
            <a:r>
              <a:rPr lang="pt-BR" sz="2800" b="1" i="1" u="none" strike="noStrike" dirty="0" err="1">
                <a:effectLst/>
                <a:latin typeface="Google Sans"/>
              </a:rPr>
              <a:t>Information</a:t>
            </a:r>
            <a:r>
              <a:rPr lang="pt-BR" sz="2800" b="1" i="1" u="none" strike="noStrike" dirty="0">
                <a:effectLst/>
                <a:latin typeface="Google Sans"/>
              </a:rPr>
              <a:t> </a:t>
            </a:r>
            <a:r>
              <a:rPr lang="pt-BR" sz="2800" b="1" i="1" u="none" strike="noStrike" dirty="0" err="1">
                <a:effectLst/>
                <a:latin typeface="Google Sans"/>
              </a:rPr>
              <a:t>Modeling</a:t>
            </a:r>
            <a:r>
              <a:rPr lang="pt-BR" sz="3200" b="1" i="1" dirty="0"/>
              <a:t> </a:t>
            </a:r>
          </a:p>
          <a:p>
            <a:pPr algn="ctr">
              <a:lnSpc>
                <a:spcPts val="2500"/>
              </a:lnSpc>
            </a:pPr>
            <a:r>
              <a:rPr lang="pt-BR" sz="2400" dirty="0"/>
              <a:t>(Modelagem da Informação da Construção)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8F3F7E8-39B3-CD0B-8FA9-D616C909131F}"/>
              </a:ext>
            </a:extLst>
          </p:cNvPr>
          <p:cNvSpPr txBox="1"/>
          <p:nvPr/>
        </p:nvSpPr>
        <p:spPr>
          <a:xfrm>
            <a:off x="297305" y="4102086"/>
            <a:ext cx="11112817" cy="2362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3D (Modelo Geométrico): </a:t>
            </a:r>
            <a:r>
              <a:rPr lang="pt-BR" sz="20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Modelagem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(arquitetura, estrutura, elétrica, hidráulica) </a:t>
            </a:r>
          </a:p>
          <a:p>
            <a:pPr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4D (Tempo): </a:t>
            </a:r>
            <a:r>
              <a:rPr lang="pt-BR" sz="20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Planejamento 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físico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 cronograma visual da evolução da obra.</a:t>
            </a:r>
          </a:p>
          <a:p>
            <a:pPr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5D (Custo): </a:t>
            </a:r>
            <a:r>
              <a:rPr lang="pt-BR" sz="20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custos 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partir dos materiais inseridos.</a:t>
            </a:r>
          </a:p>
          <a:p>
            <a:pPr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6D (</a:t>
            </a:r>
            <a:r>
              <a:rPr lang="pt-BR" sz="20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Sustentabilidade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): desempenho energético e impacto ambiental da edificação.</a:t>
            </a:r>
          </a:p>
          <a:p>
            <a:pPr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7D (Gestão de Ativos/</a:t>
            </a:r>
            <a:r>
              <a:rPr lang="pt-BR" sz="20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Manutenção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): Operação e manutenção </a:t>
            </a:r>
            <a:r>
              <a:rPr lang="pt-BR" sz="20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após entrega 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/ NR 18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pt-BR" sz="20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8D : (Módulo SST)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imula Riscos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 Proteções.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pt-BR" sz="20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IA, Internet / </a:t>
            </a:r>
            <a:r>
              <a:rPr lang="pt-BR" sz="20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SST na Veia da Obra!!!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3788B3-851C-B985-3F9C-B5A09FDF8F41}"/>
              </a:ext>
            </a:extLst>
          </p:cNvPr>
          <p:cNvSpPr txBox="1"/>
          <p:nvPr/>
        </p:nvSpPr>
        <p:spPr>
          <a:xfrm>
            <a:off x="416573" y="3701976"/>
            <a:ext cx="1677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SISTEMA: </a:t>
            </a:r>
            <a:endParaRPr lang="pt-BR" sz="2000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504481C-B43E-84A0-350A-5B6ABE14C7B6}"/>
              </a:ext>
            </a:extLst>
          </p:cNvPr>
          <p:cNvSpPr/>
          <p:nvPr/>
        </p:nvSpPr>
        <p:spPr>
          <a:xfrm>
            <a:off x="11273159" y="6382616"/>
            <a:ext cx="8867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/>
              <a:t>11/12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987336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77562" y="3485270"/>
            <a:ext cx="281359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/>
              <a:t>Apresentação</a:t>
            </a:r>
          </a:p>
          <a:p>
            <a:pPr algn="ctr"/>
            <a:r>
              <a:rPr lang="pt-BR" sz="2800" b="1" dirty="0"/>
              <a:t> Prof. Luiz Rosa</a:t>
            </a:r>
          </a:p>
          <a:p>
            <a:pPr algn="ctr"/>
            <a:r>
              <a:rPr lang="pt-BR" sz="2800" b="1" dirty="0"/>
              <a:t>(</a:t>
            </a:r>
            <a:r>
              <a:rPr lang="pt-BR" sz="2400" b="1" i="1" dirty="0"/>
              <a:t>70 Fotos</a:t>
            </a:r>
            <a:r>
              <a:rPr lang="pt-BR" sz="2800" b="1" dirty="0"/>
              <a:t>) </a:t>
            </a:r>
            <a:endParaRPr lang="pt-BR" sz="2800" dirty="0"/>
          </a:p>
        </p:txBody>
      </p:sp>
      <p:sp>
        <p:nvSpPr>
          <p:cNvPr id="7" name="Retângulo 6"/>
          <p:cNvSpPr/>
          <p:nvPr/>
        </p:nvSpPr>
        <p:spPr>
          <a:xfrm>
            <a:off x="2210133" y="308715"/>
            <a:ext cx="72489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LEGADO DA SST NOS CANTEIROS DE OBRAS</a:t>
            </a:r>
            <a:endParaRPr lang="pt-BR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FC234EA-1AFB-C0B9-A166-4A6E8AA99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9"/>
          <a:stretch/>
        </p:blipFill>
        <p:spPr>
          <a:xfrm>
            <a:off x="3458816" y="963214"/>
            <a:ext cx="4751575" cy="571200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D04843E-2036-81A9-638A-BD7352DDDC21}"/>
              </a:ext>
            </a:extLst>
          </p:cNvPr>
          <p:cNvSpPr/>
          <p:nvPr/>
        </p:nvSpPr>
        <p:spPr>
          <a:xfrm>
            <a:off x="8210392" y="4113910"/>
            <a:ext cx="27813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3200" b="1" dirty="0"/>
              <a:t>Livro Autoral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206644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8137FE7-FDDE-C9AF-C7CC-C216585153F5}"/>
              </a:ext>
            </a:extLst>
          </p:cNvPr>
          <p:cNvSpPr txBox="1"/>
          <p:nvPr/>
        </p:nvSpPr>
        <p:spPr>
          <a:xfrm>
            <a:off x="397566" y="129379"/>
            <a:ext cx="10628243" cy="6537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300"/>
              </a:spcAft>
            </a:pPr>
            <a:r>
              <a:rPr lang="pt-BR" sz="2000" b="1" kern="1600" dirty="0">
                <a:effectLst/>
                <a:latin typeface="Aptos Narrow" panose="020B0004020202020204" pitchFamily="34" charset="0"/>
                <a:ea typeface="Times New Roman" panose="02020603050405020304" pitchFamily="18" charset="0"/>
              </a:rPr>
              <a:t>MANUAL DE INSPEÇAO EM CANTEIROS DE OBRAS</a:t>
            </a:r>
          </a:p>
          <a:p>
            <a:pPr algn="just">
              <a:spcAft>
                <a:spcPts val="1000"/>
              </a:spcAft>
            </a:pPr>
            <a:r>
              <a:rPr lang="pt-BR" sz="2000" b="1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(CHECK LIST DA NR18)</a:t>
            </a:r>
            <a:endParaRPr lang="pt-BR" sz="2000" b="1" dirty="0">
              <a:effectLst/>
              <a:latin typeface="Aptos Narrow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OBRA: .....................................................................................................................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LOCAL:..................................................................................................................... DATA:................................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PROFISSIONAL:.....................................................................................................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ANFITRIÃO: ...........................................................................................................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OUTROS PARTICIPANTES:     ..............................................................................</a:t>
            </a:r>
            <a:endParaRPr lang="pt-B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pt-BR" sz="16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ROTEIRO DA INSPEÇÃO:</a:t>
            </a:r>
            <a:endParaRPr lang="pt-B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pt-BR" sz="14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pt-BR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 Me. Luiz Euripedes Ferreira. Rosa, </a:t>
            </a:r>
            <a:r>
              <a:rPr lang="pt-B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Engenheiro Civil e de Segurança do Trabalho.</a:t>
            </a:r>
            <a:endParaRPr lang="pt-B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14300" algn="just">
              <a:spcAft>
                <a:spcPts val="1000"/>
              </a:spcAft>
            </a:pPr>
            <a:r>
              <a:rPr lang="pt-BR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SETORES: 1- Refeitório ou sala técnica (Apresentação da Empresa); 2 - Área de Vivencia (Refeitório, Banheiro e Vestiário, descanso); 3 – Carpintaria (Serra Circular e outras máquinas; 4 - Setor de ferragem (corte de barras, dobragem, amarração, montagem); 5 – Preparação ou recebimento de materiais (Argamassas, Concreto, Gesso); 6 - Elevação de Cargas e Pessoas (Operação da Grua, Mini Grua e Elevador de Cremalheira). 7 -Áreas de execução (Movimentação de terra, Escavações e Fundações, fôrmas, armação, concretagem e desforma, marcação elevação de alvenaria externa e interna, contra pisos, instalações elétricas e hidráulicas, Revestimento com argamassa ou gesso corrido, Aplicação forro de Gesso. Assentamento de Materiais de Acabamento (cerâmicas em pisos e paredes, colocação de pedras ornamentais). 8 - Proteções coletivas de cada serviço ou tarefa. 9 – Composição do SESMT. 10 – Composição da CIPA. 11 Aplicação de Programas de SST. 11 - Gestão de terceirizados. 12 Gestão das proteções individuais - EPI. 13 Espaço para comentários adicionais.</a:t>
            </a:r>
            <a:endParaRPr lang="pt-BR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79705" algn="just">
              <a:spcAft>
                <a:spcPts val="1000"/>
              </a:spcAft>
            </a:pPr>
            <a:r>
              <a:rPr lang="pt-BR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t-B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OBSERVAÇÃO: a vistoria ocorre contrariamente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fluxo de produção. No topo da obra,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descendo </a:t>
            </a:r>
            <a:r>
              <a:rPr lang="pt-B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escadas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verifica-se a</a:t>
            </a:r>
            <a:r>
              <a:rPr lang="pt-B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evolução dos serviços até o pavimento térreo e áreas de apoio.</a:t>
            </a:r>
            <a:endParaRPr lang="pt-B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085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8D87A042-EB72-964D-008D-701C5E1797A7}"/>
              </a:ext>
            </a:extLst>
          </p:cNvPr>
          <p:cNvSpPr txBox="1"/>
          <p:nvPr/>
        </p:nvSpPr>
        <p:spPr>
          <a:xfrm>
            <a:off x="463826" y="5106795"/>
            <a:ext cx="1050897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dirty="0"/>
              <a:t>                                  </a:t>
            </a:r>
            <a:r>
              <a:rPr lang="pt-BR" altLang="pt-BR" sz="2400" dirty="0">
                <a:latin typeface="Arial Rounded MT Bold" panose="020F0704030504030204" pitchFamily="34" charset="0"/>
                <a:cs typeface="Arial" panose="020B0604020202020204" pitchFamily="34" charset="0"/>
              </a:rPr>
              <a:t>             </a:t>
            </a:r>
            <a:r>
              <a:rPr lang="pt-BR" altLang="pt-BR" sz="2400" dirty="0"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ACESSO AO LIVRO</a:t>
            </a:r>
            <a:endParaRPr lang="pt-BR" sz="2400" dirty="0">
              <a:latin typeface="Arial Rounded MT Bold" panose="020F0704030504030204" pitchFamily="34" charset="0"/>
            </a:endParaRPr>
          </a:p>
          <a:p>
            <a:r>
              <a:rPr lang="pt-BR" sz="2000" dirty="0"/>
              <a:t>                 </a:t>
            </a:r>
            <a:r>
              <a:rPr lang="pt-BR" sz="2800" dirty="0"/>
              <a:t>    link</a:t>
            </a:r>
            <a:r>
              <a:rPr lang="pt-BR" sz="2000" dirty="0"/>
              <a:t>: </a:t>
            </a:r>
            <a:r>
              <a:rPr lang="pt-BR" sz="2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https://loja.uiclap.com/titulo/ua143170</a:t>
            </a:r>
            <a:r>
              <a:rPr lang="pt-BR" sz="2000" dirty="0">
                <a:solidFill>
                  <a:srgbClr val="0070C0"/>
                </a:solidFill>
              </a:rPr>
              <a:t> </a:t>
            </a:r>
            <a:r>
              <a:rPr lang="pt-BR" sz="2000" dirty="0"/>
              <a:t>e pelo Portal UICLAP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5F7339C-DDD0-8670-CB46-1019985D7E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3847683" y="1554767"/>
            <a:ext cx="2774675" cy="330243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02B83BE-5594-6F77-165B-46DF12D4319B}"/>
              </a:ext>
            </a:extLst>
          </p:cNvPr>
          <p:cNvSpPr txBox="1"/>
          <p:nvPr/>
        </p:nvSpPr>
        <p:spPr>
          <a:xfrm>
            <a:off x="6622358" y="4357177"/>
            <a:ext cx="18532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1" dirty="0">
                <a:latin typeface="Agency FB" panose="020B0503020202020204" pitchFamily="34" charset="0"/>
              </a:rPr>
              <a:t> </a:t>
            </a:r>
            <a:r>
              <a:rPr lang="pt-BR" sz="2400" i="1" dirty="0">
                <a:latin typeface="Arial Rounded MT Bold" panose="020F0704030504030204" pitchFamily="34" charset="0"/>
              </a:rPr>
              <a:t>Luiz Rosa </a:t>
            </a:r>
            <a:endParaRPr lang="pt-BR" sz="2400" dirty="0">
              <a:latin typeface="Arial Rounded MT Bold" panose="020F070403050403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CC06E59-33FE-310C-4BF8-B0A30E035FD5}"/>
              </a:ext>
            </a:extLst>
          </p:cNvPr>
          <p:cNvSpPr/>
          <p:nvPr/>
        </p:nvSpPr>
        <p:spPr>
          <a:xfrm>
            <a:off x="795542" y="396988"/>
            <a:ext cx="8878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LIVRO É FRUTO DA  EVOLUÇÃO DA SST NAS  OBRAS</a:t>
            </a:r>
            <a:endParaRPr lang="pt-BR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AFFA00A-CECA-B194-966A-09E2B3CF934F}"/>
              </a:ext>
            </a:extLst>
          </p:cNvPr>
          <p:cNvSpPr txBox="1"/>
          <p:nvPr/>
        </p:nvSpPr>
        <p:spPr>
          <a:xfrm>
            <a:off x="2780678" y="1131466"/>
            <a:ext cx="4908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i="1" dirty="0">
                <a:latin typeface="Arial Rounded MT Bold" panose="020F0704030504030204" pitchFamily="34" charset="0"/>
                <a:cs typeface="Arial" panose="020B0604020202020204" pitchFamily="34" charset="0"/>
              </a:rPr>
              <a:t>BOAS LEITURAS  E  CONSULTAS</a:t>
            </a:r>
            <a:r>
              <a:rPr lang="pt-BR" sz="2000" i="1" dirty="0">
                <a:latin typeface="Arial Rounded MT Bold" panose="020F0704030504030204" pitchFamily="34" charset="0"/>
              </a:rPr>
              <a:t>!!!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834867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D70C464-9B99-FB3A-F749-5060CAC41201}"/>
              </a:ext>
            </a:extLst>
          </p:cNvPr>
          <p:cNvGrpSpPr/>
          <p:nvPr/>
        </p:nvGrpSpPr>
        <p:grpSpPr>
          <a:xfrm>
            <a:off x="40885" y="-13094"/>
            <a:ext cx="12110230" cy="7076662"/>
            <a:chOff x="0" y="0"/>
            <a:chExt cx="24384000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21E9C50-3CF0-A15A-4A86-98F239E6DBB8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5372209B-11F0-8D6C-E365-F95CE1131D8A}"/>
              </a:ext>
            </a:extLst>
          </p:cNvPr>
          <p:cNvSpPr>
            <a:spLocks/>
          </p:cNvSpPr>
          <p:nvPr/>
        </p:nvSpPr>
        <p:spPr>
          <a:xfrm flipV="1">
            <a:off x="1961202" y="2892807"/>
            <a:ext cx="7975361" cy="2219027"/>
          </a:xfrm>
          <a:prstGeom prst="round2Diag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5" name="Group 21">
            <a:extLst>
              <a:ext uri="{FF2B5EF4-FFF2-40B4-BE49-F238E27FC236}">
                <a16:creationId xmlns:a16="http://schemas.microsoft.com/office/drawing/2014/main" id="{190A3E4B-ECF0-A67F-1B1A-E0DFB925E62B}"/>
              </a:ext>
            </a:extLst>
          </p:cNvPr>
          <p:cNvGrpSpPr>
            <a:grpSpLocks/>
          </p:cNvGrpSpPr>
          <p:nvPr/>
        </p:nvGrpSpPr>
        <p:grpSpPr>
          <a:xfrm>
            <a:off x="2268569" y="-93432"/>
            <a:ext cx="7772770" cy="2905928"/>
            <a:chOff x="0" y="0"/>
            <a:chExt cx="15974632" cy="5742864"/>
          </a:xfrm>
        </p:grpSpPr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1B314544-7ED2-C098-1564-731C3A951436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DBDFDCDB-90CF-8A53-E79D-99DE055B2497}"/>
              </a:ext>
            </a:extLst>
          </p:cNvPr>
          <p:cNvGrpSpPr>
            <a:grpSpLocks/>
          </p:cNvGrpSpPr>
          <p:nvPr/>
        </p:nvGrpSpPr>
        <p:grpSpPr>
          <a:xfrm>
            <a:off x="40885" y="-64389"/>
            <a:ext cx="2766837" cy="3462186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06BBB97-F20E-02B7-C6D3-1811151FB2FD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6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C133B95-ADAF-9C1C-B626-0D2C955BA465}"/>
              </a:ext>
            </a:extLst>
          </p:cNvPr>
          <p:cNvGrpSpPr/>
          <p:nvPr/>
        </p:nvGrpSpPr>
        <p:grpSpPr>
          <a:xfrm>
            <a:off x="2064894" y="4244850"/>
            <a:ext cx="7694989" cy="843258"/>
            <a:chOff x="3624939" y="8264916"/>
            <a:chExt cx="11861082" cy="122580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CF9FAC3-9922-CB7E-8D47-4DBBCBBC1973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FA483254-3956-E47F-F5E4-89C19765A8AF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19" name="Freeform 7">
                <a:extLst>
                  <a:ext uri="{FF2B5EF4-FFF2-40B4-BE49-F238E27FC236}">
                    <a16:creationId xmlns:a16="http://schemas.microsoft.com/office/drawing/2014/main" id="{B9C75C1C-36FF-79B1-BA35-9C80ED0FF376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2" name="Group 8">
              <a:extLst>
                <a:ext uri="{FF2B5EF4-FFF2-40B4-BE49-F238E27FC236}">
                  <a16:creationId xmlns:a16="http://schemas.microsoft.com/office/drawing/2014/main" id="{D61870E0-43CA-2F3B-37C1-4C81C365964A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A975818D-6773-C031-04AC-B34444FC13DD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C2CF22FB-0411-0FF1-5CC5-01342A9D6415}"/>
                </a:ext>
              </a:extLst>
            </p:cNvPr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17" name="Freeform 11">
                <a:extLst>
                  <a:ext uri="{FF2B5EF4-FFF2-40B4-BE49-F238E27FC236}">
                    <a16:creationId xmlns:a16="http://schemas.microsoft.com/office/drawing/2014/main" id="{429632DE-EE13-8424-6AC2-5ED6E5CDD772}"/>
                  </a:ext>
                </a:extLst>
              </p:cNvPr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8220EE5E-A488-C4AE-96F7-2F4D3C7A71DF}"/>
                </a:ext>
              </a:extLst>
            </p:cNvPr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7A035668-680D-B5BB-BA8A-DDBBEB64E4B2}"/>
                </a:ext>
              </a:extLst>
            </p:cNvPr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BDDE21C6-26CE-E540-907F-E33E7336CE42}"/>
                </a:ext>
              </a:extLst>
            </p:cNvPr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33794CD-21AB-F168-B800-44D398D894B1}"/>
              </a:ext>
            </a:extLst>
          </p:cNvPr>
          <p:cNvSpPr txBox="1"/>
          <p:nvPr/>
        </p:nvSpPr>
        <p:spPr>
          <a:xfrm>
            <a:off x="3409107" y="3038829"/>
            <a:ext cx="4990471" cy="602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i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Pela </a:t>
            </a:r>
            <a:r>
              <a:rPr lang="en-US" sz="3600" b="1" i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Atenção</a:t>
            </a:r>
            <a:r>
              <a:rPr lang="en-US" sz="3600" b="1" i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i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Obrigado</a:t>
            </a:r>
            <a:r>
              <a:rPr lang="en-US" sz="3600" b="1" i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!!!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B6424E-75B9-8395-3EE1-1D8D4591481A}"/>
              </a:ext>
            </a:extLst>
          </p:cNvPr>
          <p:cNvSpPr txBox="1"/>
          <p:nvPr/>
        </p:nvSpPr>
        <p:spPr>
          <a:xfrm>
            <a:off x="3009736" y="3554812"/>
            <a:ext cx="5749489" cy="571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99"/>
              </a:lnSpc>
            </a:pPr>
            <a:r>
              <a:rPr lang="en-US" sz="2400" b="1" i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Luiz Euripides Ferreira Rosa (Prof. Luiz Rosa)</a:t>
            </a:r>
          </a:p>
        </p:txBody>
      </p:sp>
    </p:spTree>
    <p:extLst>
      <p:ext uri="{BB962C8B-B14F-4D97-AF65-F5344CB8AC3E}">
        <p14:creationId xmlns:p14="http://schemas.microsoft.com/office/powerpoint/2010/main" val="37060590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5643</TotalTime>
  <Words>1293</Words>
  <Application>Microsoft Office PowerPoint</Application>
  <PresentationFormat>Widescreen</PresentationFormat>
  <Paragraphs>183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9" baseType="lpstr">
      <vt:lpstr>Agency FB</vt:lpstr>
      <vt:lpstr>Aptos Narrow</vt:lpstr>
      <vt:lpstr>Arial</vt:lpstr>
      <vt:lpstr>Arial Rounded MT Bold</vt:lpstr>
      <vt:lpstr>Calibri</vt:lpstr>
      <vt:lpstr>Google Sans</vt:lpstr>
      <vt:lpstr>Open Sauce</vt:lpstr>
      <vt:lpstr>Open Sauce Bold</vt:lpstr>
      <vt:lpstr>Times New Roman</vt:lpstr>
      <vt:lpstr>Trebuchet MS</vt:lpstr>
      <vt:lpstr>Verdana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LUIZ EURIPEDES FERREIRA ROSA</cp:lastModifiedBy>
  <cp:revision>440</cp:revision>
  <dcterms:created xsi:type="dcterms:W3CDTF">2021-10-27T11:15:04Z</dcterms:created>
  <dcterms:modified xsi:type="dcterms:W3CDTF">2026-09-18T10:28:02Z</dcterms:modified>
</cp:coreProperties>
</file>