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2" r:id="rId4"/>
    <p:sldId id="263" r:id="rId5"/>
    <p:sldId id="264" r:id="rId6"/>
    <p:sldId id="265" r:id="rId7"/>
    <p:sldId id="257" r:id="rId8"/>
    <p:sldId id="260" r:id="rId9"/>
  </p:sldIdLst>
  <p:sldSz cx="18288000" cy="10287000"/>
  <p:notesSz cx="6858000" cy="9144000"/>
  <p:embeddedFontLst>
    <p:embeddedFont>
      <p:font typeface="Open Sauce" panose="020B0604020202020204" charset="0"/>
      <p:regular r:id="rId11"/>
    </p:embeddedFont>
    <p:embeddedFont>
      <p:font typeface="Open Sauce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404" autoAdjust="0"/>
  </p:normalViewPr>
  <p:slideViewPr>
    <p:cSldViewPr>
      <p:cViewPr varScale="1">
        <p:scale>
          <a:sx n="68" d="100"/>
          <a:sy n="68" d="100"/>
        </p:scale>
        <p:origin x="8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25A3F-D4F8-4DD9-8F32-07223E2738E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A9DA9-1D22-4EBD-944F-60F702CEB0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31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perigo não desapareceu. Ele mudou de forma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476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6BE56-2F08-0C5E-4236-8D667B8A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680CCCA-467D-8AEB-7457-5020A16A7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9D555A8-DF99-E738-C730-49970F281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C0F2B6-5B4D-B875-EEB8-510D97479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314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C8F5A-DA56-270E-EE3F-69219B0D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FA89C9F-EE55-5D1A-E75B-64A1A5A33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7A4493F-F82A-2448-9EC2-8DD9515E3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 nova geração não quer apenas um emprego seguro. Ela quer uma vida que seja sustentável enquanto trabalha.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ABD1F6-72D9-6CA5-5EE2-A8147AD55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605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89305-0574-A5E8-6D2D-4DF85C27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8A73F2B-B8EA-3CBC-053E-43408DDEE9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2A2D10F-A9B1-62EE-6FB1-51C614C80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DD2B2B6-BEF0-5D8F-F2F3-6B1480D09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209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7E290-D2B3-27A1-4271-33D36A1B9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ED3A7F6-C6A1-549E-6123-50D5E7BA30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BFA8D78-53A0-E9FD-CA02-2A576050B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Imagine um profissional recém-formado chegando à empresa amanhã. Talvez o verdadeiro desafio da educação em SST não seja formar profissionais que saibam identificar riscos, mas formar profissionais capazes de fazer organizações enxergarem estes riscos e decidirem transformá-los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34CBEB-4041-6D52-45BA-7A394C638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540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sv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sv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wallace.fmenezes@sp.senac.br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873522" y="4422182"/>
            <a:ext cx="14366824" cy="5319066"/>
          </a:xfrm>
          <a:prstGeom prst="round2Diag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6DD22882-401C-07BD-66F2-51B7A99BB94C}"/>
              </a:ext>
            </a:extLst>
          </p:cNvPr>
          <p:cNvGrpSpPr>
            <a:grpSpLocks/>
          </p:cNvGrpSpPr>
          <p:nvPr/>
        </p:nvGrpSpPr>
        <p:grpSpPr>
          <a:xfrm>
            <a:off x="13686578" y="5282756"/>
            <a:ext cx="4641961" cy="5038763"/>
            <a:chOff x="0" y="0"/>
            <a:chExt cx="6189282" cy="6718351"/>
          </a:xfrm>
        </p:grpSpPr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81F6F41-F68B-D2E6-B1A6-EB6D603C7CD0}"/>
                </a:ext>
              </a:extLst>
            </p:cNvPr>
            <p:cNvSpPr>
              <a:spLocks/>
            </p:cNvSpPr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55797" y="4564447"/>
            <a:ext cx="14366824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pt-BR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 Conformidade à Transformação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77619" y="7005260"/>
            <a:ext cx="9302687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Wallace Fernandes Menezes</a:t>
            </a:r>
          </a:p>
          <a:p>
            <a:pPr algn="ctr"/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Coordenador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e professor do 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curso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Pós-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graduação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Engenharia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Segurança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Trabalho</a:t>
            </a:r>
            <a:r>
              <a:rPr lang="en-US" sz="2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Senac </a:t>
            </a:r>
            <a:r>
              <a:rPr lang="en-US" sz="24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Jabaquara</a:t>
            </a:r>
            <a:endParaRPr lang="en-US" sz="24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87E7B80D-078D-7D50-6E57-D24254BED2F4}"/>
              </a:ext>
            </a:extLst>
          </p:cNvPr>
          <p:cNvSpPr txBox="1"/>
          <p:nvPr/>
        </p:nvSpPr>
        <p:spPr>
          <a:xfrm>
            <a:off x="5470827" y="5221904"/>
            <a:ext cx="7605884" cy="125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pt-BR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Estamos Formando Profissionais para o Futuro da SST?</a:t>
            </a: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3" name="Picture 6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5A18582E-E293-2747-501A-C2D7E50687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44800" y="380278"/>
            <a:ext cx="2578373" cy="18241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FFEE4-9EBF-5FBB-8052-8BFDB6CBC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32A2081C-36F4-84E4-A0FF-26EA2885D181}"/>
              </a:ext>
            </a:extLst>
          </p:cNvPr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60DEAC5-F9CF-101A-7748-232A715515E8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D72D05B1-B2F9-465D-2E65-49E8E3733905}"/>
              </a:ext>
            </a:extLst>
          </p:cNvPr>
          <p:cNvGrpSpPr/>
          <p:nvPr/>
        </p:nvGrpSpPr>
        <p:grpSpPr>
          <a:xfrm>
            <a:off x="14859000" y="-65223"/>
            <a:ext cx="3429000" cy="2694165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9B8D1A3-49EE-CAD4-A60E-25B465E79F21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E23EF103-2EA4-A823-E17A-032821B29855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CAC408D-F2A3-2F38-2021-40ACCE7B90C0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7602AFBC-6163-17E4-5FC0-09A08A89ED6B}"/>
              </a:ext>
            </a:extLst>
          </p:cNvPr>
          <p:cNvSpPr txBox="1"/>
          <p:nvPr/>
        </p:nvSpPr>
        <p:spPr>
          <a:xfrm>
            <a:off x="1600200" y="3245318"/>
            <a:ext cx="8488053" cy="3796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48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Estamos preparando o profissional que o mundo do trabalho vai precisar ou o profissional que o mundo do trabalho já deixou para trás?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3947C6E9-8DE6-1E1E-3F53-B08E7D3BFC72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36FCB40-544C-4D47-8427-BB4B17841FA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C899C708-14BD-D1A0-3187-D9EECA6D1561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0261BD74-2F9F-3446-8949-0D3FE463B864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15C15462-7372-7C2B-D42D-80CA8A8AC93D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013392F3-B9C8-6594-1FB2-A850C2E3132B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59B605FD-2AB0-9611-0568-11EA9121706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CDFC6825-D4EA-704F-A946-4422CDF8CDA2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5DB78907-9907-FFC6-ECBC-01683A3ADD20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F55B3282-17ED-09DF-67F3-064BFD9E75A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56594240-6798-C98F-9210-0BCC09E9D57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2" name="TextBox 20">
            <a:extLst>
              <a:ext uri="{FF2B5EF4-FFF2-40B4-BE49-F238E27FC236}">
                <a16:creationId xmlns:a16="http://schemas.microsoft.com/office/drawing/2014/main" id="{98174021-8936-C204-AABB-2299D2D120F9}"/>
              </a:ext>
            </a:extLst>
          </p:cNvPr>
          <p:cNvSpPr txBox="1"/>
          <p:nvPr/>
        </p:nvSpPr>
        <p:spPr>
          <a:xfrm>
            <a:off x="11287123" y="3421168"/>
            <a:ext cx="5102995" cy="3444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>
              <a:lnSpc>
                <a:spcPts val="55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IA</a:t>
            </a:r>
          </a:p>
          <a:p>
            <a:pPr marL="685800" indent="-685800">
              <a:lnSpc>
                <a:spcPts val="55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Riscos psicossociais</a:t>
            </a:r>
          </a:p>
          <a:p>
            <a:pPr marL="685800" indent="-685800">
              <a:lnSpc>
                <a:spcPts val="55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Riscos climáticos</a:t>
            </a:r>
          </a:p>
          <a:p>
            <a:pPr marL="685800" indent="-685800">
              <a:lnSpc>
                <a:spcPts val="55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Expectativas dos trabalhadores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A76FE40-73BD-6848-378A-9D5649D187F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28088"/>
            <a:ext cx="1828800" cy="147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7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06972-C9A5-14BC-2701-8FA63A92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2CEB00ED-D786-B2E0-65D6-87C389A67061}"/>
              </a:ext>
            </a:extLst>
          </p:cNvPr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AD531AC-F290-EF87-E424-7613F91D99F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EC398BE-DB04-8330-C360-469B83272600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EB6D408-AF02-DBAE-B481-C9185F9C75F4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4921227-7BE6-7483-8F9E-3938BE9719FF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197C469-42DE-921A-02BE-7455FADB2BCE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733B266-920F-ED77-2704-8F267FA9DF8C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B7AD94F7-C7B8-08E3-9EB9-44E021E0551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9171F987-FAEB-2F4C-9F4D-2F41ADDE920C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61AA8D86-6548-EBDF-928F-0586FC09ACA5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CBEB5CEF-A6A5-3B22-74F1-97D5A8D980C9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AC22E461-C54F-C896-138B-6E77D9E5D581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7D501C07-79D9-033D-53D3-A12F1DC69C04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F4F5F13-EADB-6384-91D7-23AA2373734C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9DEC2112-F9B6-472E-983F-5607B33D869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1227400C-89E7-5EAA-7E58-6FB59CD055D3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4C2C5D0-A381-610E-3E6D-AC67BF2A9576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4" name="TextBox 20">
            <a:extLst>
              <a:ext uri="{FF2B5EF4-FFF2-40B4-BE49-F238E27FC236}">
                <a16:creationId xmlns:a16="http://schemas.microsoft.com/office/drawing/2014/main" id="{8EE6BD3C-CFFE-A2D4-2D43-59861781843B}"/>
              </a:ext>
            </a:extLst>
          </p:cNvPr>
          <p:cNvSpPr txBox="1"/>
          <p:nvPr/>
        </p:nvSpPr>
        <p:spPr>
          <a:xfrm>
            <a:off x="828347" y="3086076"/>
            <a:ext cx="7476888" cy="532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4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Quem hoje ensina o aluno a elaborar um PGR está ensinando-o a gerenciar os riscos do trabalho que existe ou </a:t>
            </a:r>
            <a:r>
              <a:rPr lang="pt-BR" sz="4400" b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os riscos do trabalho que estão surgindo</a:t>
            </a:r>
            <a:r>
              <a:rPr lang="pt-BR" sz="4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7B1ED7F-386C-0B1C-FAB0-E33B4BC3C0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6240" y="3834208"/>
            <a:ext cx="8490260" cy="294016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4B6C278-14CD-2214-D795-DF02FA1349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6461" y="2321396"/>
            <a:ext cx="3526974" cy="1270469"/>
          </a:xfrm>
          <a:prstGeom prst="rect">
            <a:avLst/>
          </a:prstGeom>
        </p:spPr>
      </p:pic>
      <p:sp>
        <p:nvSpPr>
          <p:cNvPr id="9" name="TextBox 20">
            <a:extLst>
              <a:ext uri="{FF2B5EF4-FFF2-40B4-BE49-F238E27FC236}">
                <a16:creationId xmlns:a16="http://schemas.microsoft.com/office/drawing/2014/main" id="{C73E4854-F0D3-9B2A-03FC-2BAB633B0228}"/>
              </a:ext>
            </a:extLst>
          </p:cNvPr>
          <p:cNvSpPr txBox="1"/>
          <p:nvPr/>
        </p:nvSpPr>
        <p:spPr>
          <a:xfrm>
            <a:off x="9581966" y="6737865"/>
            <a:ext cx="7410634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1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Fala da OIT na audição realizada em 02/06/2026 no Parlamento Europeu em Bruxelas (Bélgica) sobre a estratégia de H&amp;S na EU após 2027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06353BA5-F4E9-47F5-EBF1-9680DCA275B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16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5E37-19E7-B027-51CC-E46A23254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D3D0C281-3159-27AD-5C2B-7402087FA709}"/>
              </a:ext>
            </a:extLst>
          </p:cNvPr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288AC48-BC6F-3079-63A0-BAC17E9485D1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FB1F761B-E532-8EF4-96BA-20F31AF2D086}"/>
              </a:ext>
            </a:extLst>
          </p:cNvPr>
          <p:cNvGrpSpPr/>
          <p:nvPr/>
        </p:nvGrpSpPr>
        <p:grpSpPr>
          <a:xfrm>
            <a:off x="15033145" y="-65223"/>
            <a:ext cx="3254855" cy="3684723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DA6CFEA-8E04-7681-4101-53A5488EC7EE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53A7DE5-FDF9-F0CB-9C3C-6FFE434E85AB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56BFC88-4308-5DAF-25C4-67F1E567F06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1A1B1E24-35CB-09E5-2E22-7C12565DADDA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801C0A7-C525-6CD2-FF22-34E65C915101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999EADB1-265F-AFF5-CD71-36A4386A6998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8768E51-5FE6-87A5-C839-42C7D92E7C98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1ED4B862-C505-8AAA-AA79-8FAAD597E131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43D32FDC-B5FC-1BD6-A20A-3B52C6F1F4CC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1D1DD5B6-22EB-924B-D74C-2241DF28951C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89DD873-A23C-4196-AB44-6FD8764AAFFE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5B8CED6C-B5E7-F146-1D3D-660823698140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8EBD2034-51A1-681B-F992-7FBDAF34407D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B7452886-4FD7-F1E8-B673-417A0AAC6407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4" name="TextBox 20">
            <a:extLst>
              <a:ext uri="{FF2B5EF4-FFF2-40B4-BE49-F238E27FC236}">
                <a16:creationId xmlns:a16="http://schemas.microsoft.com/office/drawing/2014/main" id="{593127C6-5982-7290-1454-9C3A43DCC3E8}"/>
              </a:ext>
            </a:extLst>
          </p:cNvPr>
          <p:cNvSpPr txBox="1"/>
          <p:nvPr/>
        </p:nvSpPr>
        <p:spPr>
          <a:xfrm>
            <a:off x="760912" y="3064300"/>
            <a:ext cx="8490260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4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Como ensinar segurança ocupacional para alguém que não aceita mais separar trabalho, saúde, propósito, identidade e qualidade de vida?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6C640C3-F4B0-2DFC-148D-E91130B9A4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34230" y="1102215"/>
            <a:ext cx="2904762" cy="73333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3CDE5EF-BCCB-BF71-DA71-67EF741BB8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21396" y="1891373"/>
            <a:ext cx="3838095" cy="385714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5FF7E6F-B217-ACD8-8A64-54D24AECF9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77855" y="5952289"/>
            <a:ext cx="5819048" cy="923810"/>
          </a:xfrm>
          <a:prstGeom prst="rect">
            <a:avLst/>
          </a:prstGeom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1DA44FDE-F5D3-0A94-38C6-26ACED89DC27}"/>
              </a:ext>
            </a:extLst>
          </p:cNvPr>
          <p:cNvSpPr txBox="1"/>
          <p:nvPr/>
        </p:nvSpPr>
        <p:spPr>
          <a:xfrm>
            <a:off x="10099626" y="6960499"/>
            <a:ext cx="5997277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14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Pesquisa realizada em 44 países com 23.482 pessoas nascidas entre 1983 e 1994 (millenials) e 1995 e 2006 (geração Z), entre 25/10/2024 e 24/12/2024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97D93BFE-A45F-E2E6-42BF-BA0216ACB31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69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FD971-6155-7EEB-E5CC-DBD3F3153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5C1B23BB-369F-597D-2FE0-E8039C4D424F}"/>
              </a:ext>
            </a:extLst>
          </p:cNvPr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3C49DA0-6FAF-8C1D-96A0-2B19AF1A9F6C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570ABF9-4F96-5CCC-3C89-5CD4CE175A53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293A4BF-201B-61D5-4D0E-AF286AAE5163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42FFF3B-3D4B-5E0C-4213-B6B3E203907A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B9ED64D-B416-E49F-D0B1-921F64C3CAD6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269111A1-075D-8E72-53C7-CDE7FF63B307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11718819-5F08-501D-C3A5-5E6E437006BA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6BB113BC-5FA3-E92F-9285-2B5FF5E9920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5D51C79A-FF7F-CDF4-2D27-AB588EF8DA28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4DC26BFF-948C-EDFE-A0CA-2A0CDC04B808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3A7096F3-C865-E741-20E7-8FB7F673B1AB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4588E8BE-6C06-ABDD-7294-05793DC1008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0D6F39C4-DE0A-28B6-7F85-FEF42688AE0E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CAC249DB-DE91-0B75-E7FB-F0D9AFD22F87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B594EA92-D4CA-8F05-D58B-CB6A1094A562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7E21B1AD-4B44-5050-185C-7EF1363D77F4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4" name="TextBox 20">
            <a:extLst>
              <a:ext uri="{FF2B5EF4-FFF2-40B4-BE49-F238E27FC236}">
                <a16:creationId xmlns:a16="http://schemas.microsoft.com/office/drawing/2014/main" id="{B42F5B16-393E-C88E-D490-7AAAC8C23D4D}"/>
              </a:ext>
            </a:extLst>
          </p:cNvPr>
          <p:cNvSpPr txBox="1"/>
          <p:nvPr/>
        </p:nvSpPr>
        <p:spPr>
          <a:xfrm>
            <a:off x="1944651" y="2851907"/>
            <a:ext cx="14525973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48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 profissional de SST precisa compreender o negócio, sustentabilidade, governança, estratégia e indicadores, além da técnica tradicional de prevenção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73B3E7C0-6633-C964-533F-1B73D0F95126}"/>
              </a:ext>
            </a:extLst>
          </p:cNvPr>
          <p:cNvSpPr txBox="1"/>
          <p:nvPr/>
        </p:nvSpPr>
        <p:spPr>
          <a:xfrm>
            <a:off x="3517067" y="6180822"/>
            <a:ext cx="11253866" cy="1328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pt-BR" sz="3200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Ajudar a organização a decidir como crescer sem produzir adoecimento, acidentes ou perda de dignidade 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95511677-4430-683F-E1EA-E8E7EE717C3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08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AC136-3927-20DC-ACB0-21888F390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08ECA8C2-AF3B-E0FE-1FD7-4C198EB7630A}"/>
              </a:ext>
            </a:extLst>
          </p:cNvPr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64C4406-4EDD-0EAF-84DB-97E9879359C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D6F8070-7F8F-295C-6F17-886215CBF8E4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1AB13273-2E50-1026-6D83-FE99449FCC70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59AAE04C-FC9D-C8CE-CD8C-620C1C0B95D1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1F231B6-1546-D0F4-0A4F-7C95D80E7B88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F7DFE7FD-1B77-8E0E-260E-31B8EA53E56E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95EE1159-0E05-73BA-CA4C-30E7221451BA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3F5377D2-CAE2-5167-5CE9-2550AE945F63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536F96B2-96C4-72E6-FB80-1D68C3FB2DE4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C5F95FEA-32A7-0801-E202-5274D9F6B38F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EE2CA67-50C2-50AD-7AD1-F6CACB92329D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C9F2E864-4CF7-BA77-2D07-B93EFA1AB74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03B0038-9C13-7640-184A-27A8D39352FF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C9284465-6EDB-30B8-0525-9EBF6E5FB6D1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E1B8CAE5-5BC7-EF4C-1EEB-0A145DAEDC8E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5E132FF1-B76D-DBA6-36DD-FBF64C56F2A7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4" name="TextBox 20">
            <a:extLst>
              <a:ext uri="{FF2B5EF4-FFF2-40B4-BE49-F238E27FC236}">
                <a16:creationId xmlns:a16="http://schemas.microsoft.com/office/drawing/2014/main" id="{8B89457F-D87C-72F3-C02E-CC5F584E5ECC}"/>
              </a:ext>
            </a:extLst>
          </p:cNvPr>
          <p:cNvSpPr txBox="1"/>
          <p:nvPr/>
        </p:nvSpPr>
        <p:spPr>
          <a:xfrm>
            <a:off x="620856" y="3050818"/>
            <a:ext cx="8728192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48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 valor do profissional não estará na quantidade de normas que ele conhece, mas na qualidade das decisões que consegue influenciar</a:t>
            </a:r>
          </a:p>
        </p:txBody>
      </p:sp>
      <p:sp>
        <p:nvSpPr>
          <p:cNvPr id="3" name="TextBox 20">
            <a:extLst>
              <a:ext uri="{FF2B5EF4-FFF2-40B4-BE49-F238E27FC236}">
                <a16:creationId xmlns:a16="http://schemas.microsoft.com/office/drawing/2014/main" id="{CA020E5D-A8C6-9534-1AFD-5E03E4ECF914}"/>
              </a:ext>
            </a:extLst>
          </p:cNvPr>
          <p:cNvSpPr txBox="1"/>
          <p:nvPr/>
        </p:nvSpPr>
        <p:spPr>
          <a:xfrm>
            <a:off x="9829800" y="3871333"/>
            <a:ext cx="8023694" cy="3444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pt-BR" sz="3200" i="1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“O pensamento analítico continua sendo a habilidade essencial mais procurada pelos empregadores, com sete em cada dez empresas considerando-a fundamental em 2025.”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A82889C-C95B-EA92-85C6-CE966A21C1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84535" y="1852666"/>
            <a:ext cx="1846350" cy="1027405"/>
          </a:xfrm>
          <a:prstGeom prst="rect">
            <a:avLst/>
          </a:prstGeom>
        </p:spPr>
      </p:pic>
      <p:sp>
        <p:nvSpPr>
          <p:cNvPr id="8" name="TextBox 20">
            <a:extLst>
              <a:ext uri="{FF2B5EF4-FFF2-40B4-BE49-F238E27FC236}">
                <a16:creationId xmlns:a16="http://schemas.microsoft.com/office/drawing/2014/main" id="{6D2EC0D8-C11F-073A-D709-1CA0DAC8BDD3}"/>
              </a:ext>
            </a:extLst>
          </p:cNvPr>
          <p:cNvSpPr txBox="1"/>
          <p:nvPr/>
        </p:nvSpPr>
        <p:spPr>
          <a:xfrm>
            <a:off x="10371615" y="2845747"/>
            <a:ext cx="6669070" cy="671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3200" b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The Future of Jobs Report 2025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651C391D-C057-6550-7FA9-22DD7FCF561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2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7" name="TextBox 20">
            <a:extLst>
              <a:ext uri="{FF2B5EF4-FFF2-40B4-BE49-F238E27FC236}">
                <a16:creationId xmlns:a16="http://schemas.microsoft.com/office/drawing/2014/main" id="{98E199AD-0320-743E-F739-6DCE74B33879}"/>
              </a:ext>
            </a:extLst>
          </p:cNvPr>
          <p:cNvSpPr txBox="1"/>
          <p:nvPr/>
        </p:nvSpPr>
        <p:spPr>
          <a:xfrm>
            <a:off x="671158" y="3531018"/>
            <a:ext cx="9750025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pt-BR" sz="48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Para a instituição de ensino, o desafio é curricular e pedagógico, exigindo </a:t>
            </a:r>
            <a:r>
              <a:rPr lang="pt-BR" sz="4800" b="1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experiências pedagógicas diferentes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27AE62C7-2E7F-8C96-A869-179ABA6315B8}"/>
              </a:ext>
            </a:extLst>
          </p:cNvPr>
          <p:cNvSpPr txBox="1"/>
          <p:nvPr/>
        </p:nvSpPr>
        <p:spPr>
          <a:xfrm>
            <a:off x="10435825" y="5056792"/>
            <a:ext cx="6861662" cy="2115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00"/>
              </a:lnSpc>
            </a:pPr>
            <a:r>
              <a:rPr lang="pt-BR" sz="5400" dirty="0">
                <a:solidFill>
                  <a:schemeClr val="accent6">
                    <a:lumMod val="75000"/>
                  </a:schemeClr>
                </a:solidFill>
                <a:latin typeface="Open Sauce"/>
                <a:ea typeface="Open Sauce"/>
                <a:cs typeface="Open Sauce"/>
                <a:sym typeface="Open Sauce"/>
              </a:rPr>
              <a:t>Qual o perfil do egresso que buscamos?</a:t>
            </a:r>
          </a:p>
        </p:txBody>
      </p:sp>
      <p:sp>
        <p:nvSpPr>
          <p:cNvPr id="11" name="Oval 4">
            <a:extLst>
              <a:ext uri="{FF2B5EF4-FFF2-40B4-BE49-F238E27FC236}">
                <a16:creationId xmlns:a16="http://schemas.microsoft.com/office/drawing/2014/main" id="{6F4FC8BA-8BA1-889E-48B3-FA7C9697D75E}"/>
              </a:ext>
            </a:extLst>
          </p:cNvPr>
          <p:cNvSpPr/>
          <p:nvPr/>
        </p:nvSpPr>
        <p:spPr>
          <a:xfrm>
            <a:off x="12189595" y="1525068"/>
            <a:ext cx="3033674" cy="3033674"/>
          </a:xfrm>
          <a:prstGeom prst="ellipse">
            <a:avLst/>
          </a:prstGeom>
          <a:solidFill>
            <a:srgbClr val="FB530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pic>
        <p:nvPicPr>
          <p:cNvPr id="13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F7885FC-EDE9-B57D-B4B5-8E18A1A7E8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13632" y="2218995"/>
            <a:ext cx="2220105" cy="1611313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C9A5F9B5-9688-5866-E27C-6528AAD196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B7AEE24B-CA75-175A-1F75-68816A3CBF9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6528DA89-9262-42F5-1041-73B38CFBE49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-46339"/>
            <a:ext cx="18288000" cy="10333339"/>
          </a:xfrm>
          <a:custGeom>
            <a:avLst/>
            <a:gdLst/>
            <a:ahLst/>
            <a:cxnLst/>
            <a:rect l="l" t="t" r="r" b="b"/>
            <a:pathLst>
              <a:path w="18288000" h="10333339">
                <a:moveTo>
                  <a:pt x="0" y="0"/>
                </a:moveTo>
                <a:lnTo>
                  <a:pt x="18288000" y="0"/>
                </a:lnTo>
                <a:lnTo>
                  <a:pt x="18288000" y="10333339"/>
                </a:lnTo>
                <a:lnTo>
                  <a:pt x="0" y="10333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0" y="5248237"/>
            <a:ext cx="4641961" cy="5038763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240000" y="-20231"/>
            <a:ext cx="3048000" cy="219193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53536" y="6097"/>
            <a:ext cx="11980926" cy="4307110"/>
            <a:chOff x="6387" y="-99275"/>
            <a:chExt cx="15974568" cy="5742813"/>
          </a:xfrm>
        </p:grpSpPr>
        <p:sp>
          <p:nvSpPr>
            <p:cNvPr id="22" name="Freeform 22"/>
            <p:cNvSpPr/>
            <p:nvPr/>
          </p:nvSpPr>
          <p:spPr>
            <a:xfrm>
              <a:off x="6387" y="-99275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446110" y="4245483"/>
            <a:ext cx="5395779" cy="65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AGRADECIMENTOS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341057" y="5266941"/>
            <a:ext cx="7605884" cy="190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Wallace Fernandes Menezes</a:t>
            </a:r>
          </a:p>
          <a:p>
            <a:pPr algn="ctr">
              <a:lnSpc>
                <a:spcPts val="5099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  <a:hlinkClick r:id="rId6"/>
              </a:rPr>
              <a:t>wallace.fmenezes@sp.senac.br</a:t>
            </a: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5099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11 99250 8096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0EFCDC8-878F-4975-A63C-273FD980DBD7}"/>
              </a:ext>
            </a:extLst>
          </p:cNvPr>
          <p:cNvGrpSpPr/>
          <p:nvPr/>
        </p:nvGrpSpPr>
        <p:grpSpPr>
          <a:xfrm>
            <a:off x="3962400" y="8359453"/>
            <a:ext cx="11861082" cy="1225803"/>
            <a:chOff x="3624939" y="8264916"/>
            <a:chExt cx="11861082" cy="122580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139B20A-6148-4F94-9792-464C6186F44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7B5A3E73-1716-4A3D-9B83-A8C2EB5B852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598518CB-13FB-4C93-8625-3632AFF8D2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" name="Group 8">
              <a:extLst>
                <a:ext uri="{FF2B5EF4-FFF2-40B4-BE49-F238E27FC236}">
                  <a16:creationId xmlns:a16="http://schemas.microsoft.com/office/drawing/2014/main" id="{3111D85A-702D-4C64-8149-FE54B839362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25651CC4-9922-4144-9373-301B9118CB3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20E3DC3-04B4-4373-93AC-388AD69EA1AC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6EF1857-04A0-4BB1-9763-F673D9731F63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294AF1EC-28E1-4245-BDDE-6546755395BF}"/>
                </a:ext>
              </a:extLst>
            </p:cNvPr>
            <p:cNvSpPr txBox="1"/>
            <p:nvPr/>
          </p:nvSpPr>
          <p:spPr>
            <a:xfrm>
              <a:off x="4349800" y="826991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589BC8-E7A0-4DB8-A5E0-4233C05E65C4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098F591F-37FB-4747-A289-E9B72B5C3063}"/>
                </a:ext>
              </a:extLst>
            </p:cNvPr>
            <p:cNvSpPr txBox="1"/>
            <p:nvPr/>
          </p:nvSpPr>
          <p:spPr>
            <a:xfrm>
              <a:off x="6205616" y="8274125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AFCA7B77-7D96-DC77-E151-805B46099AB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448</Words>
  <Application>Microsoft Office PowerPoint</Application>
  <PresentationFormat>Personalizar</PresentationFormat>
  <Paragraphs>57</Paragraphs>
  <Slides>8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Open Sauce</vt:lpstr>
      <vt:lpstr>Arial</vt:lpstr>
      <vt:lpstr>Open Sauce Bold</vt:lpstr>
      <vt:lpstr>Calibri</vt:lpstr>
      <vt:lpstr>Aptos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Rosangela Alves Souza</cp:lastModifiedBy>
  <cp:revision>10</cp:revision>
  <dcterms:created xsi:type="dcterms:W3CDTF">2006-08-16T00:00:00Z</dcterms:created>
  <dcterms:modified xsi:type="dcterms:W3CDTF">2026-09-23T17:19:01Z</dcterms:modified>
  <dc:identifier>DAHMgNJc25E</dc:identifier>
</cp:coreProperties>
</file>