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60" r:id="rId25"/>
  </p:sldIdLst>
  <p:sldSz cx="18288000" cy="10287000"/>
  <p:notesSz cx="6858000" cy="9144000"/>
  <p:embeddedFontLst>
    <p:embeddedFont>
      <p:font typeface="Open Sauce" panose="020B0604020202020204" charset="0"/>
      <p:regular r:id="rId26"/>
    </p:embeddedFont>
    <p:embeddedFont>
      <p:font typeface="Open Sauce 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72" y="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0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2">
            <a:extLst>
              <a:ext uri="{FF2B5EF4-FFF2-40B4-BE49-F238E27FC236}">
                <a16:creationId xmlns:a16="http://schemas.microsoft.com/office/drawing/2014/main" id="{6785E4EF-1863-06F1-84E8-87863CFE54BB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6" name="Freeform 3">
              <a:extLst>
                <a:ext uri="{FF2B5EF4-FFF2-40B4-BE49-F238E27FC236}">
                  <a16:creationId xmlns:a16="http://schemas.microsoft.com/office/drawing/2014/main" id="{9B7BAC4C-503C-6AA0-1788-A34E6582C6D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>
            <a:spLocks/>
          </p:cNvSpPr>
          <p:nvPr/>
        </p:nvSpPr>
        <p:spPr>
          <a:xfrm flipV="1">
            <a:off x="1668704" y="4244054"/>
            <a:ext cx="14366824" cy="5319066"/>
          </a:xfrm>
          <a:prstGeom prst="round2Diag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21" name="Group 21"/>
          <p:cNvGrpSpPr>
            <a:grpSpLocks/>
          </p:cNvGrpSpPr>
          <p:nvPr/>
        </p:nvGrpSpPr>
        <p:grpSpPr>
          <a:xfrm>
            <a:off x="3148746" y="80553"/>
            <a:ext cx="11980974" cy="4307148"/>
            <a:chOff x="0" y="0"/>
            <a:chExt cx="15974632" cy="5742864"/>
          </a:xfrm>
        </p:grpSpPr>
        <p:sp>
          <p:nvSpPr>
            <p:cNvPr id="22" name="Freeform 22"/>
            <p:cNvSpPr>
              <a:spLocks/>
            </p:cNvSpPr>
            <p:nvPr/>
          </p:nvSpPr>
          <p:spPr>
            <a:xfrm>
              <a:off x="0" y="0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9" name="Group 5">
            <a:extLst>
              <a:ext uri="{FF2B5EF4-FFF2-40B4-BE49-F238E27FC236}">
                <a16:creationId xmlns:a16="http://schemas.microsoft.com/office/drawing/2014/main" id="{6DD22882-401C-07BD-66F2-51B7A99BB94C}"/>
              </a:ext>
            </a:extLst>
          </p:cNvPr>
          <p:cNvGrpSpPr>
            <a:grpSpLocks/>
          </p:cNvGrpSpPr>
          <p:nvPr/>
        </p:nvGrpSpPr>
        <p:grpSpPr>
          <a:xfrm>
            <a:off x="13709347" y="5248137"/>
            <a:ext cx="4641961" cy="5038763"/>
            <a:chOff x="0" y="0"/>
            <a:chExt cx="6189282" cy="6718351"/>
          </a:xfrm>
        </p:grpSpPr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81F6F41-F68B-D2E6-B1A6-EB6D603C7CD0}"/>
                </a:ext>
              </a:extLst>
            </p:cNvPr>
            <p:cNvSpPr>
              <a:spLocks/>
            </p:cNvSpPr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1" name="Group 7">
            <a:extLst>
              <a:ext uri="{FF2B5EF4-FFF2-40B4-BE49-F238E27FC236}">
                <a16:creationId xmlns:a16="http://schemas.microsoft.com/office/drawing/2014/main" id="{1577B329-6280-F405-24DD-4169F1612837}"/>
              </a:ext>
            </a:extLst>
          </p:cNvPr>
          <p:cNvGrpSpPr>
            <a:grpSpLocks/>
          </p:cNvGrpSpPr>
          <p:nvPr/>
        </p:nvGrpSpPr>
        <p:grpSpPr>
          <a:xfrm>
            <a:off x="0" y="-34519"/>
            <a:ext cx="4641961" cy="5038763"/>
            <a:chOff x="0" y="0"/>
            <a:chExt cx="6189282" cy="6718351"/>
          </a:xfrm>
        </p:grpSpPr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4DE0146E-04CA-80E9-336D-5AF0B0DAF713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A117B676-42E9-EF66-3676-A3A551457F78}"/>
              </a:ext>
            </a:extLst>
          </p:cNvPr>
          <p:cNvGrpSpPr/>
          <p:nvPr/>
        </p:nvGrpSpPr>
        <p:grpSpPr>
          <a:xfrm>
            <a:off x="3126393" y="8337307"/>
            <a:ext cx="11861082" cy="1225803"/>
            <a:chOff x="3624939" y="8264916"/>
            <a:chExt cx="11861082" cy="1225803"/>
          </a:xfrm>
        </p:grpSpPr>
        <p:sp>
          <p:nvSpPr>
            <p:cNvPr id="5" name="Freeform 5"/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363012" y="831667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9785" y="8311868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863789" y="5004206"/>
            <a:ext cx="14366824" cy="665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pt-BR" sz="5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ENSINO DE ENGENHARIA NO BRASIL: </a:t>
            </a:r>
            <a:r>
              <a:rPr lang="en-US" sz="5400" b="1" dirty="0">
                <a:solidFill>
                  <a:schemeClr val="tx2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 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86000" y="7446713"/>
            <a:ext cx="12843672" cy="608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99"/>
              </a:lnSpc>
            </a:pPr>
            <a:r>
              <a:rPr lang="en-US" sz="32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                     Prof. </a:t>
            </a:r>
            <a:r>
              <a:rPr lang="en-US" sz="3200" i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Honoris Causa </a:t>
            </a:r>
            <a:r>
              <a:rPr lang="en-US" sz="40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Francisco Machado </a:t>
            </a:r>
          </a:p>
        </p:txBody>
      </p:sp>
      <p:sp>
        <p:nvSpPr>
          <p:cNvPr id="54" name="TextBox 20">
            <a:extLst>
              <a:ext uri="{FF2B5EF4-FFF2-40B4-BE49-F238E27FC236}">
                <a16:creationId xmlns:a16="http://schemas.microsoft.com/office/drawing/2014/main" id="{87E7B80D-078D-7D50-6E57-D24254BED2F4}"/>
              </a:ext>
            </a:extLst>
          </p:cNvPr>
          <p:cNvSpPr txBox="1"/>
          <p:nvPr/>
        </p:nvSpPr>
        <p:spPr>
          <a:xfrm>
            <a:off x="4429520" y="5695413"/>
            <a:ext cx="9419377" cy="1286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pt-BR" sz="40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TRANSFORMAÇÕES PROFUNDAS NOS ÚLTIMOS 50 ANOS: PERDAS E GANHOS</a:t>
            </a:r>
            <a:r>
              <a:rPr lang="en-US" sz="3643" dirty="0">
                <a:solidFill>
                  <a:schemeClr val="tx2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/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795984" y="1292181"/>
            <a:ext cx="8520855" cy="1264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accent6">
                    <a:lumMod val="75000"/>
                  </a:schemeClr>
                </a:solidFill>
              </a:rPr>
              <a:t>TÓPICO 1  </a:t>
            </a:r>
            <a:r>
              <a:rPr lang="pt-BR" sz="4400" b="1" dirty="0">
                <a:solidFill>
                  <a:schemeClr val="tx2"/>
                </a:solidFill>
              </a:rPr>
              <a:t>-  PRELIMINARES:</a:t>
            </a:r>
            <a:endParaRPr lang="pt-BR" sz="44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5FF41C67-DBF9-4281-9FFF-25F4B213A068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E13B1068-27FC-49CB-8447-BEC5A6ED077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E3756F09-BEA8-432D-92F1-054D26001550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B9FEBBC8-9691-474E-8E6E-64DAF31DB84C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D674F6EB-4B39-47E7-BD9E-76B9C65A0172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92DC84E0-923D-416F-BF5E-907BA6211A37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3AA9100E-2C7F-4530-8205-318DC1185F37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CFEBFB3-2345-4681-8961-5720B50D0B33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ABF25353-4D23-4C4F-80A8-ADDACAB0C96B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555AD30E-595F-49E9-8757-2899F9BBECFB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B5319A5-FFEB-448E-B210-7A094BEEA225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52DD2079-463C-5C80-AA48-C7A9D0980B61}"/>
              </a:ext>
            </a:extLst>
          </p:cNvPr>
          <p:cNvSpPr txBox="1"/>
          <p:nvPr/>
        </p:nvSpPr>
        <p:spPr>
          <a:xfrm>
            <a:off x="1309379" y="2871089"/>
            <a:ext cx="16508998" cy="5260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1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O ensino de </a:t>
            </a:r>
            <a:r>
              <a:rPr lang="pt-BR" sz="36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qualidade do Curso de Engenharia no Brasil 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envolve diversos protagonistas, privados e públicos, no âmbito do Ensino da Engenharia, essenciais e indispensáveis na regulação, aperfeiçoamento, modernização, controle e fiscalização, como elos em uma corrente, devendo participar em parcerias permanentemente, para servir a sociedade, como objetivo fim, como determina a Constituição Federativa do Brasil. Não há outro caminho. Portanto a palavra chave é: </a:t>
            </a:r>
            <a:r>
              <a:rPr lang="pt-BR" sz="36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PARTICIPAÇÃO e PARCERIAS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Esse é o maior desafio e oportunidade. Não tem ocorrido nos últimos 50 anos.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51046D-DE46-A6E4-8D6D-5E0ED0FB9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2E16F051-CE1C-88BA-1CC8-56C6D49A7F4D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52B55F1-11ED-EAAD-ED2C-138E6995ECD3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B2F1179D-C8C5-1507-1067-B8D1A01DD75F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3828EA8-658F-9955-AE0F-B43999D03FDA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93A1B412-EF12-6A3B-1FED-B057A947DB8D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5D42016-A220-EA27-EBB6-AD4F696DFF31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11E50EBD-FA6F-8B01-0877-D9193399316C}"/>
              </a:ext>
            </a:extLst>
          </p:cNvPr>
          <p:cNvSpPr txBox="1"/>
          <p:nvPr/>
        </p:nvSpPr>
        <p:spPr>
          <a:xfrm>
            <a:off x="5775184" y="2357429"/>
            <a:ext cx="11953015" cy="1264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rgbClr val="0070C0"/>
                </a:solidFill>
              </a:rPr>
              <a:t>TÓPICO 1  </a:t>
            </a:r>
            <a:r>
              <a:rPr lang="pt-BR" sz="4400" b="1" dirty="0">
                <a:solidFill>
                  <a:schemeClr val="tx2"/>
                </a:solidFill>
              </a:rPr>
              <a:t>-  PRELIMINARES </a:t>
            </a:r>
            <a:r>
              <a:rPr lang="pt-BR" sz="3200" b="1" dirty="0">
                <a:solidFill>
                  <a:schemeClr val="tx2"/>
                </a:solidFill>
              </a:rPr>
              <a:t>(CONTINUAÇÃO)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8BFFD123-7A2C-3908-B7C8-F31B1E4EC62D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B48FFD3E-712A-BD15-6C38-D93793778F18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99FCB6A9-3B48-F417-95A6-FEBA0CC205F2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22BDCFF7-5E31-6680-3DCB-B63D20535F9A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748F0368-0959-2BAB-2089-A319BB012803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0518168E-4E1F-A5A0-DB57-3D5DA7DE1776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B975CF70-90DC-F83B-9DEE-63214109A19C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E99880FB-492B-E7B6-2C12-D01447E5673D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B84ABD18-F549-85F0-0B7F-0714F28FA312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426F4DE8-F875-B84B-CF32-01D6537C9223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174A4DEF-D9B8-F047-B22F-FFCEC92A6017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05951ABA-97BC-DA4A-FF83-EBC5F83E6DF0}"/>
              </a:ext>
            </a:extLst>
          </p:cNvPr>
          <p:cNvSpPr txBox="1"/>
          <p:nvPr/>
        </p:nvSpPr>
        <p:spPr>
          <a:xfrm>
            <a:off x="2708195" y="3585367"/>
            <a:ext cx="13258800" cy="4304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2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Farei abordagens proativas e reais, com Resumo Conclusivo (Carta Aberta de SÃO PAULO), citando a problemática existente e propondo caminhos e soluções para atender a esse objetivo fim, com </a:t>
            </a:r>
            <a:r>
              <a:rPr lang="pt-BR" sz="40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implementações de medidas de qualidade e excelência no Ensino de Engenharia no Brasil.</a:t>
            </a:r>
            <a:endParaRPr lang="pt-BR" sz="40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22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90A3C1-0729-953C-B182-23F589F84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034CC8D0-E827-DD0D-8674-2FB3F6E71D98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4F67E82-2983-81D4-1C91-123A076D8E86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E55AD139-34C5-4827-44D3-6FBE76075876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63009D6-F5C3-5849-6469-4A756E553E45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88E5D70B-F29D-562D-008F-6F41294D01C0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53B2422-9022-242C-C1A4-650271C2D752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BA974EBC-A125-7418-52DD-B171BA0B68D9}"/>
              </a:ext>
            </a:extLst>
          </p:cNvPr>
          <p:cNvSpPr txBox="1"/>
          <p:nvPr/>
        </p:nvSpPr>
        <p:spPr>
          <a:xfrm>
            <a:off x="5775184" y="1488124"/>
            <a:ext cx="11953015" cy="194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accent6">
                    <a:lumMod val="75000"/>
                  </a:schemeClr>
                </a:solidFill>
              </a:rPr>
              <a:t>TÓPICO 2  </a:t>
            </a:r>
            <a:r>
              <a:rPr lang="pt-BR" sz="4400" b="1" dirty="0">
                <a:solidFill>
                  <a:schemeClr val="tx2"/>
                </a:solidFill>
              </a:rPr>
              <a:t>-  CONTEXTO ATUAL (Pano de Fundo) RADIOGRAFIA DA ÁREA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A0743062-17E8-2349-4769-0C893730DF35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6E15D8D6-6122-F530-45B0-3745B254D835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65BDBAD7-4619-7335-2D73-94662E7DFCE0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12357D0D-6DE4-D201-C747-6114E13F1382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0735C9EE-2DC5-A73C-23B5-009B180A45F7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22E4EF7D-3720-6CF5-59F2-0FB0D98C737E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E871FE08-4849-FD14-392B-E3F91F1FFC06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E27AEC18-7971-6F05-623A-49118F248EA1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11B773FD-0236-0A3B-CFB3-E57AFC37247E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BC2B8468-07B3-E1CC-61C7-4827F29FD6C1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868C854A-D48F-4C5C-E8BD-D526731DB58E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7342A607-F082-13F4-C42B-6FC28ACB96B4}"/>
              </a:ext>
            </a:extLst>
          </p:cNvPr>
          <p:cNvSpPr txBox="1"/>
          <p:nvPr/>
        </p:nvSpPr>
        <p:spPr>
          <a:xfrm>
            <a:off x="2688375" y="3091098"/>
            <a:ext cx="13751005" cy="6109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1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Causas principais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da ausência de qualidade no Ensino de Engenharia ocorridas nos últimos 50 anos, quando houve uma explosão tecnológica no mundo e no Brasil: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 Há </a:t>
            </a:r>
            <a:r>
              <a:rPr lang="pt-BR" sz="40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desinteresse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do jovem estudante do ensino médio (2º grau) em fazer o curso de Engenharia (veremos em detalhes, leitura), conforme pesquisa do CIEE (Centro de Integração Empresa Escola), bem como as causas da  </a:t>
            </a:r>
            <a:r>
              <a:rPr lang="pt-BR" sz="40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evasão acentuada</a:t>
            </a:r>
            <a:r>
              <a:rPr lang="pt-BR" sz="36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dos estudantes de Engenharia nos primeiros semestres do curso de graduação. </a:t>
            </a:r>
            <a:endParaRPr lang="pt-BR" sz="4000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747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9A3018-FE55-4E0E-00FD-60BA41E50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55449CCC-86FE-E799-0A02-9E9B71E2D37B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C213449-5A92-C8B7-3577-0A29E77B7A8A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6C1BE340-41D0-E2F0-A74A-258DFD8C8021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55EE331-EBA4-3423-7346-699831216667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F35771F8-B09C-539F-6202-30FEA576E766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6CE8EF26-5D54-D52E-5586-121CDB623B26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AE286557-8569-3007-FD41-350C2AD4F413}"/>
              </a:ext>
            </a:extLst>
          </p:cNvPr>
          <p:cNvSpPr txBox="1"/>
          <p:nvPr/>
        </p:nvSpPr>
        <p:spPr>
          <a:xfrm>
            <a:off x="5775184" y="1488124"/>
            <a:ext cx="11953015" cy="194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TÓPICO 2  -  CONTEXTO ATUAL (Pano de Fundo) RADIOGRAFIA DA ÁREA </a:t>
            </a:r>
            <a:r>
              <a:rPr lang="pt-BR" sz="3200" b="1" dirty="0">
                <a:solidFill>
                  <a:schemeClr val="tx2"/>
                </a:solidFill>
              </a:rPr>
              <a:t>(continuação)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287F8EA8-FAC5-E32B-9697-889D9D006AA0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81DEE783-EEE2-5CF1-E807-CC51EB80EF6F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A6BA7E85-D049-D9D8-D5B7-F3A615361212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CDBE51F6-E6BE-A6C6-C4C7-53F8CEBDC4B5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9B4A493D-0A22-639A-598C-5924E03977B2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4DDCAFF3-7890-BF9E-F072-358D918D81FB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1DBC3CEB-CF6D-1384-A639-B7B1B6F0C8C5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1E67C64F-7651-E259-00A0-0CEE950F1135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5287C499-79EC-6C73-7365-6B8B84A0BE3E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CF257154-95A7-31D7-F43B-DEC4D349548A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AD662F58-858C-614A-CC02-F4641D5E2380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CA0C2929-AD4A-8E86-E1BF-070170FCB3F7}"/>
              </a:ext>
            </a:extLst>
          </p:cNvPr>
          <p:cNvSpPr txBox="1"/>
          <p:nvPr/>
        </p:nvSpPr>
        <p:spPr>
          <a:xfrm>
            <a:off x="914400" y="3091098"/>
            <a:ext cx="16535400" cy="5327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pt-BR" sz="4400" b="1" kern="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espreparo do 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Corpo docente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sem prática na engenharia, sem valorização pela universidade, sem vocação, sem motivação.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pt-BR" sz="4400" b="1" kern="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espreparo das 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Universidades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sem infraestrutura e logística pertinentes na implementação de inovação tecnológica, sem programa de apoio pedagógico aos estudantes recém chegados (sem base em matemática), sem laboratórios modernos e atualizados, aderindo ao EAD, sem protocolos de qualidade. 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531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93CFC-5C5F-43BD-E79F-73436D6C2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FADE67AE-E5FF-992F-3042-B6CEC4BA013B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16FEB6F-123A-3572-FDFF-222076D3E18C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093052A0-7382-5D29-ABE8-943673044E3C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17B7FAB-394A-7C36-33FD-3997ECDAC56C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FCA52809-F524-8998-DFDB-4D552E10D947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BCD09DB-BD61-B95F-26D0-2FA64578BB54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49B06F20-2136-2204-BBA2-E26CA8AE4E3D}"/>
              </a:ext>
            </a:extLst>
          </p:cNvPr>
          <p:cNvSpPr txBox="1"/>
          <p:nvPr/>
        </p:nvSpPr>
        <p:spPr>
          <a:xfrm>
            <a:off x="5775184" y="1488124"/>
            <a:ext cx="11953015" cy="194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TÓPICO 2  -  CONTEXTO ATUAL (Pano de Fundo) RADIOGRAFIA DA ÁREA </a:t>
            </a:r>
            <a:r>
              <a:rPr lang="pt-BR" sz="3200" b="1" dirty="0">
                <a:solidFill>
                  <a:schemeClr val="tx2"/>
                </a:solidFill>
              </a:rPr>
              <a:t>(continuação)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E098D5C8-3B49-1827-1A12-5246A67F929E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3486E41F-AB3B-0D1F-181D-B63B61488EA1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F22AEF7D-A6D3-618B-35B2-A4CA1E9289C9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AC8FCF70-D38C-5F52-31F2-2F0B56E2DE8A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DDEFA68D-5CD5-828D-2B3F-2C83B4F92D0D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8DFAFA7B-B54F-1846-CBE7-3E366C134F3D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9194FF68-DC57-C0D7-7BDA-D0E81838975A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0655E508-66C6-B8D1-23D7-08ACA3C917EC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3B42CE0D-FE91-9CC9-F0FC-E1375135C2DE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7A2B3BDC-4C5E-293B-4CFD-21A800FF6397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8B42D3C3-D47B-A450-2EEC-C8E6A1B181FA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30071B1F-C11A-B56E-3156-7AC0C8C67F85}"/>
              </a:ext>
            </a:extLst>
          </p:cNvPr>
          <p:cNvSpPr txBox="1"/>
          <p:nvPr/>
        </p:nvSpPr>
        <p:spPr>
          <a:xfrm>
            <a:off x="3206496" y="3611317"/>
            <a:ext cx="12012650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pt-BR" sz="4400" b="1" kern="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usência e leniência 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 MEC e do MCTI, bem como do SISTEMA CONFEA/CREA, que não se articulam entre si, se isolam </a:t>
            </a:r>
            <a:r>
              <a:rPr lang="pt-BR" sz="4000" b="1" kern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intra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muros, não se comunicam satisfatoriamente com a sociedade (setores sociais e econômicos), como determina a Constituição.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745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632B21-F723-4B54-2DB5-E062E4410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E4BBE71E-C4A0-1E79-8110-12EA223E10EE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947BF2B-0E7C-4FF8-CE27-A81D88A98137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5529988F-C172-4364-D1B4-18EFCFD98A3E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D3BCF92-D8A2-8FAC-FDD3-B526E796E5EE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C149995-9141-F2A8-F80F-065F41FBA724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0FCCAD4-B386-C241-6D07-4623012D1C8A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0DCBC81E-B630-65A4-396A-2AD529186B76}"/>
              </a:ext>
            </a:extLst>
          </p:cNvPr>
          <p:cNvSpPr txBox="1"/>
          <p:nvPr/>
        </p:nvSpPr>
        <p:spPr>
          <a:xfrm>
            <a:off x="5775184" y="1488124"/>
            <a:ext cx="11953015" cy="194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TÓPICO 2  -  CONTEXTO ATUAL (Pano de Fundo) RADIOGRAFIA DA ÁREA </a:t>
            </a:r>
            <a:r>
              <a:rPr lang="pt-BR" sz="3200" b="1" dirty="0">
                <a:solidFill>
                  <a:schemeClr val="tx2"/>
                </a:solidFill>
              </a:rPr>
              <a:t>(continuação)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BE287AFA-5B67-DB93-59CD-7F1290412638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D37060F8-93CF-5093-C8DE-1DFAFFC46881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5B1A3DDE-BAEF-BECA-FD2B-7DBA54F8258A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A1AD09B8-BB18-C2A8-0793-A3F723C3958E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E2352E66-48E9-3B77-3CCA-635E12D41D35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1E5D8E17-668C-56C0-A4A7-058AB3718F20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FA1214C3-E97F-A30A-9C40-4C3F913BD173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582D4C04-F0AB-8AE6-56B5-C94C62E3FC2D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CF47B572-D5DA-EE59-916A-0D043143ECCF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79D4D057-AC3B-D882-54E0-E3FF59F114EB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E363D0AD-19DE-0CD4-D3E0-360166B1CA09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FE1C23D-32E5-B51A-656D-8862082A7E77}"/>
              </a:ext>
            </a:extLst>
          </p:cNvPr>
          <p:cNvSpPr txBox="1"/>
          <p:nvPr/>
        </p:nvSpPr>
        <p:spPr>
          <a:xfrm>
            <a:off x="2133600" y="3323056"/>
            <a:ext cx="14249400" cy="6095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2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Responsabilidades na área do Ensino de Engenharia no Brasil (3 grupos de setores):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  </a:t>
            </a:r>
            <a:r>
              <a:rPr lang="pt-BR" sz="40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*GRUPO 1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 Governo: Base da pirâmide:  MEC (INEP, CAPES e SERES - Secretaria de Regulação e Supervisão da Educação Superior); e MCTI- CNPQ; bem como as Autarquias Públicas Especiais de Engenharia: Sistema CONFEA/ CREA.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t-BR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037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3ED310-5726-64A7-B37C-7B438A477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4299625F-D485-4E43-FD2D-D315EDDE9FDB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A34B54A-EAE4-878E-3B12-E009B1593F12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B09802B5-ED2B-4F6E-6B0D-55D924034586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CFC139C5-3E80-FA62-21A0-EE9BA37F8EBC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AE197B5D-152B-F184-73DA-BF260CC7AE4A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E9F8384-0888-4070-7D2A-68D7F212B1BE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926F9221-629D-DC52-18EF-E6E9BE6CB418}"/>
              </a:ext>
            </a:extLst>
          </p:cNvPr>
          <p:cNvSpPr txBox="1"/>
          <p:nvPr/>
        </p:nvSpPr>
        <p:spPr>
          <a:xfrm>
            <a:off x="5775184" y="1488124"/>
            <a:ext cx="11953015" cy="194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TÓPICO 2  -  CONTEXTO ATUAL (Pano de Fundo) RADIOGRAFIA DA ÁREA </a:t>
            </a:r>
            <a:r>
              <a:rPr lang="pt-BR" sz="3200" b="1" dirty="0">
                <a:solidFill>
                  <a:schemeClr val="tx2"/>
                </a:solidFill>
              </a:rPr>
              <a:t>(continuação)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160E3727-239F-FC0D-4317-E081A4FBB083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5EB53ED3-2B4F-A3E5-67AE-9CF55BAE5474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383266B9-4CFE-8249-808A-B152FD69D5DA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76D085D9-10BB-5FCA-D440-84CE9ABF0F3F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13B21E73-3F98-E5DB-99BE-5359C92521DD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EE27737E-4E21-EBF1-8973-B82BBEF30C74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0EA1F7FE-1B49-6228-F52F-2A35299DDFBE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3E7EAD5C-9BE5-F140-C187-88BE2A227B18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CDCAA248-A2D8-2D1B-AFD0-3F3A5CF7930E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FD5E64AC-5EE0-CE29-8BF4-7E1ACB5F340C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C5490E2F-C787-FCFE-9E05-70C4134456A9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565B5BA7-1095-0540-25CC-E5187121F5C8}"/>
              </a:ext>
            </a:extLst>
          </p:cNvPr>
          <p:cNvSpPr txBox="1"/>
          <p:nvPr/>
        </p:nvSpPr>
        <p:spPr>
          <a:xfrm>
            <a:off x="2019300" y="2787006"/>
            <a:ext cx="14249400" cy="8141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    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*GRUPO</a:t>
            </a:r>
            <a:r>
              <a:rPr lang="pt-BR" sz="4400" b="1" kern="0" dirty="0">
                <a:solidFill>
                  <a:schemeClr val="tx2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2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ONGs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: Entidades meio/pontes/facilitadoras: 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ANDEST do Brasil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(Entidade de Classe) e 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CIEE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(Centro de Integração Empresa Escola).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 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  * 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GRUPO 3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LINHA DE FRENTE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Universidades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públicas e privadas de Engenharia, bem como o 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Corpo Docente</a:t>
            </a:r>
            <a:r>
              <a:rPr lang="pt-BR" sz="40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 os próprios 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alunos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de Engenharia.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t-BR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124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F07458-8C41-86BC-6B25-AB7B7CAF6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DB482241-F19C-6CF2-C972-A33E4C6C02C2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412C719-791E-E431-C755-436F3E25BB78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21A5B72-0C9D-3906-45A4-FAA4804514D0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BEAC38F0-2F17-CA17-3522-9F7C1605D7B6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88184559-16A1-0EB5-4A40-EAE28A1BD913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7888ADC-DFBA-9193-D5D9-7BAFF8744C01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79F29EFF-61F7-4A5F-9004-DDBB865CE014}"/>
              </a:ext>
            </a:extLst>
          </p:cNvPr>
          <p:cNvSpPr txBox="1"/>
          <p:nvPr/>
        </p:nvSpPr>
        <p:spPr>
          <a:xfrm>
            <a:off x="5775184" y="1488124"/>
            <a:ext cx="11953015" cy="194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TÓPICO 2  -  CONTEXTO ATUAL (Pano de Fundo) RADIOGRAFIA DA ÁREA </a:t>
            </a:r>
            <a:r>
              <a:rPr lang="pt-BR" sz="3200" b="1" dirty="0">
                <a:solidFill>
                  <a:schemeClr val="tx2"/>
                </a:solidFill>
              </a:rPr>
              <a:t>(continuação)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991BA4EF-9486-BF4E-8509-A4C119C5E3A3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E8C86C64-8295-8671-95C9-09A1703074A3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EE8DA3D4-E819-787A-E57B-8AA9BA4FD5FB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D44C137C-57ED-5968-FECE-78710B16F69C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825C409F-016F-9888-30A1-EF8013264993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3C6B6605-A9B2-A4A3-60D7-17E2373CF09A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63B0B64F-857C-60C2-6E9F-8B7D69EBC718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8606D12E-73D6-84B8-7789-EA404144DBDE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2CADA12A-EA3C-9CFF-8A23-11A9D891CD87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8A3A4DD1-619D-0E30-676F-19246B557EB5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44222449-924C-CF94-D7A9-161D32274583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7BEAEF17-F9F1-BFCD-BD8D-891DEAF63526}"/>
              </a:ext>
            </a:extLst>
          </p:cNvPr>
          <p:cNvSpPr txBox="1"/>
          <p:nvPr/>
        </p:nvSpPr>
        <p:spPr>
          <a:xfrm>
            <a:off x="1371600" y="2787006"/>
            <a:ext cx="15697200" cy="7306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4000" b="1" kern="0" dirty="0">
                <a:solidFill>
                  <a:schemeClr val="tx2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3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Contexto (pano de fundo): a evolução tecnológica profunda e constante no Brasil, não é culpada pela leniência, negligência, ausências, despreparos e  mazelas dos </a:t>
            </a:r>
            <a:r>
              <a:rPr lang="pt-BR" sz="40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ÓRGÂOS PÚBLICOS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citados, também pelas Universidades, Corpo Docente e alunos (sem base no conhecimento de matemática), no âmbito da qualidade do ensino da engenharia, como veremos. Houve falhas graves na base da pirâmide e na linha de frente nessa matéria. Não houve planejamento em tempo hábil para enfrentar os desafios da evolução tecnológica, nas últimas décadas, desde 1970.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t-BR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29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D166DA-595B-B5A7-55C4-2EC67CD7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B28CDCBB-6F26-5EF2-A585-FD9A9D859761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C9A3370-641D-EB9F-D169-058E927C1509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5D41AF10-9467-D2D1-27E9-1E1B9D9F2689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FBACCD33-4E63-4CF4-001C-533293FC8711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63A3620C-D185-97AD-E60B-112D1B8E6106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39DF2E04-99D8-5775-4AB5-3B32D8320F25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8E3D1B05-9AAB-9227-832E-468D7B870857}"/>
              </a:ext>
            </a:extLst>
          </p:cNvPr>
          <p:cNvSpPr txBox="1"/>
          <p:nvPr/>
        </p:nvSpPr>
        <p:spPr>
          <a:xfrm>
            <a:off x="5775184" y="1163133"/>
            <a:ext cx="11953015" cy="2618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accent6">
                    <a:lumMod val="75000"/>
                  </a:schemeClr>
                </a:solidFill>
              </a:rPr>
              <a:t>TÓPICO 3  </a:t>
            </a:r>
            <a:r>
              <a:rPr lang="pt-BR" sz="4400" b="1" dirty="0">
                <a:solidFill>
                  <a:schemeClr val="tx2"/>
                </a:solidFill>
              </a:rPr>
              <a:t>-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TRANSFORMAÇÕES PROFUNDAS NO ENSINO DE ENGENHARIA, ÚLTIMOS 50 ANOS: grade curricular e conteúdo:</a:t>
            </a:r>
            <a:r>
              <a:rPr lang="pt-BR" sz="4400" b="1" dirty="0">
                <a:solidFill>
                  <a:schemeClr val="tx2"/>
                </a:solidFill>
              </a:rPr>
              <a:t>  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907878ED-655D-23B7-881B-8FB13523A9EB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1ED85EE7-8EBB-BECA-B762-0212732401DC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2790E31E-92FD-09CD-64E8-2E4614E90D37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BC8AFF65-B505-32BE-D0A1-CED86E499181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18DCB5A2-8337-61FA-8A50-FBBFFBAAA7B6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1A45120B-7EC1-C109-B616-F9828CC59B08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24409076-5B62-A345-BCA9-097113EBF634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8BBBDF6-8AAD-42BE-9D75-09D452ED90E4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8E996A10-2AAC-C578-D25D-ECB8FF23E864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9FAE3FC6-8A5B-2DC4-D34D-FDF5FFBE5418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863C012A-7133-D7A3-7ED2-D305D966256F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BCC81FF2-C132-F5AD-6DF3-F15F6946186D}"/>
              </a:ext>
            </a:extLst>
          </p:cNvPr>
          <p:cNvSpPr txBox="1"/>
          <p:nvPr/>
        </p:nvSpPr>
        <p:spPr>
          <a:xfrm>
            <a:off x="1524000" y="3596824"/>
            <a:ext cx="15697200" cy="5228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3600" b="1" kern="0" dirty="0">
                <a:solidFill>
                  <a:schemeClr val="tx2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1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A evolução tecnológica gigantesca no âmbito da Engenharia nos últimos 50 anos, no mundo e no Brasil, iniciou-se pela revolução computacional e digital, que impactou a grade curricular com a introdução de disciplinas de Programas de computação e </a:t>
            </a:r>
            <a:r>
              <a:rPr lang="pt-BR" sz="3600" b="1" kern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algorítimos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com laboratórios de informática para o sistema de softwares (CAD- desenho assistido por computador: CAE - Engenharia assistida por computador: e o BIM - </a:t>
            </a:r>
            <a:r>
              <a:rPr lang="pt-BR" sz="3600" b="1" kern="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odelagem da informação da construção ). A revolução tecnológica mudou para sempre a forma de aprender e projetar.  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398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9A417C-1779-A556-1EF1-2106A1D5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D4B1C8AF-EC17-49A3-03D3-CCECD6E2A1D4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AA77F8B-5BAF-9E33-AD8D-10CE8F757C51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F6FF4303-3ED1-3F51-3F30-2E8F640844E0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D3123EA-B5AC-583D-E000-1978AB781392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87F850B7-971D-51F9-1C64-17C8AA7ED44B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682338F-E0B3-A1B6-7D0C-4DF1B0D150EE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BD7050ED-42F9-6F27-9823-9089AC8932B3}"/>
              </a:ext>
            </a:extLst>
          </p:cNvPr>
          <p:cNvSpPr txBox="1"/>
          <p:nvPr/>
        </p:nvSpPr>
        <p:spPr>
          <a:xfrm>
            <a:off x="5775184" y="1163133"/>
            <a:ext cx="11953015" cy="2618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TÓPICO 3  -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TRANSFORMAÇÕES PROFUNDAS NO ENSINO DE ENGENHARIA, ÚLTIMOS 50 ANOS: grade curricular e conteúdo:</a:t>
            </a:r>
            <a:r>
              <a:rPr lang="pt-BR" sz="4400" b="1" dirty="0">
                <a:solidFill>
                  <a:schemeClr val="tx2"/>
                </a:solidFill>
              </a:rPr>
              <a:t>  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2E1CC85A-9500-ECDE-DC97-1EBD6E0C9215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38D116ED-6382-5111-4940-7EDFE0ADB457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E9869811-3251-F883-3BB5-544B11C0206B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E2212C37-8B8C-0344-703A-AF4A7A6C00F3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25F3DFA7-7FC3-F171-87D6-DFD177324311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2208F8F2-2B25-9C11-65DE-98B8F86154BE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931CABB0-373E-17FE-1F0B-5D3F3A209CCC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614E4D79-7B18-3B0C-5E0C-381DFEDE017A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DD44282F-2F31-5FD3-1824-5EBE19D7FF0A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F04F3520-2979-9114-7DE7-5355AE3C5686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13F32F6A-E22D-EDFB-219B-EE866547E586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2900333F-CB74-77CE-0192-E45170482F64}"/>
              </a:ext>
            </a:extLst>
          </p:cNvPr>
          <p:cNvSpPr txBox="1"/>
          <p:nvPr/>
        </p:nvSpPr>
        <p:spPr>
          <a:xfrm>
            <a:off x="737100" y="3248103"/>
            <a:ext cx="16813799" cy="6605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solidFill>
                  <a:schemeClr val="tx2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(continuação) 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 mercado passa a exigir </a:t>
            </a:r>
            <a:r>
              <a:rPr lang="pt-BR" sz="36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engenheiros flexíveis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que saibam trabalhar em equipe, que saibam resolver problemas complexos e que saibam empreender, que tenham iniciativa própria, sejam líderes  (comunicação </a:t>
            </a:r>
            <a:r>
              <a:rPr lang="pt-BR" sz="3600" b="1" kern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 empatia), 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que tenham gestão do tempo, com alta produtividade, com habilidades sociais e econômicas, com fácil adaptabilidade, com conhecimentos de modelagem digital, ciência de dados e automação de processos; que tenham habilidades nos sistemas de gerenciamento de softwares complexos e  Inteligência Artificial; com alta interdisciplinaridade; com  conhecimento e prática de gestão de projetos e obras. 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241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0424DF-2569-DBEE-2862-FA8615CA8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3C62AA51-591A-8623-AC8A-7DBEF68C0D73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C21DF703-7A6B-8D3A-012A-1146251A7387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764EE0BE-3E76-51E2-7A4A-1969DEE2ADE9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94997B3-10DB-BAE7-AA4A-607B54F6501B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01A6A545-0991-EC79-C716-CFE7C5A27B51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505C4AD-99F3-8834-E4A1-3BE437079935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E2C9FA12-0622-1216-A1AA-97D647C5051D}"/>
              </a:ext>
            </a:extLst>
          </p:cNvPr>
          <p:cNvSpPr txBox="1"/>
          <p:nvPr/>
        </p:nvSpPr>
        <p:spPr>
          <a:xfrm>
            <a:off x="5775184" y="1163133"/>
            <a:ext cx="11953015" cy="1264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TÓPICO 3  -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continuação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8A2D882-912F-44F4-9552-83D617023A8F}"/>
              </a:ext>
            </a:extLst>
          </p:cNvPr>
          <p:cNvSpPr txBox="1"/>
          <p:nvPr/>
        </p:nvSpPr>
        <p:spPr>
          <a:xfrm>
            <a:off x="1295400" y="2458743"/>
            <a:ext cx="16813799" cy="7879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2. 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 MEC aprovou Resolução n° 2, de 24 de abril de 2019,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de forma tardia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estabelecendo as novas Diretrizes Curriculares Nacionais ( </a:t>
            </a:r>
            <a:r>
              <a:rPr lang="pt-BR" sz="3600" b="1" kern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DCNs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) para o curso de Graduação de Engenharia, visando modernizar o ensino, atualizando, com modelo focado no desenvolvimento de competências e habilidades práticas, migrando do modelo antigo de grades horárias e conteúdos isolados. Agora a grade curricular é  sistêmica, integrada e sustentável, moderna, que inclui disciplinas sociais, tais como: crise climática; crédito de carbono e sistema ESG: (aplicação de critérios ambientais, sociais e governança); com conhecimento total, globalizado e democrático (acesso e </a:t>
            </a:r>
            <a:r>
              <a:rPr lang="pt-BR" sz="3600" b="1" kern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gratuit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); com ensino orquestrado com novas tecnologias em constante evolução, com equipes multidisciplinares. 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171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FC6CE1-A170-C8D8-3A36-308A4AE03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DA720BD7-1962-F883-3D34-ABBEDD84A610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E7A3EBB-498F-202A-E7DF-33BDE927C7B7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37A61CE2-4D48-9292-6DA9-EC9F0B7AF2A0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9DC87BE-4CE2-F468-D1BE-3DBF51408341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F3A3AD9F-A3C1-8DB2-BB4F-2438E309115A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4294666-8E4F-4033-EB18-C1A5528C0179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983F9C0D-13D9-7DB3-457C-FC2193D18E8A}"/>
              </a:ext>
            </a:extLst>
          </p:cNvPr>
          <p:cNvSpPr txBox="1"/>
          <p:nvPr/>
        </p:nvSpPr>
        <p:spPr>
          <a:xfrm>
            <a:off x="4191000" y="3009900"/>
            <a:ext cx="11953015" cy="6849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dirty="0">
                <a:solidFill>
                  <a:schemeClr val="accent6">
                    <a:lumMod val="75000"/>
                  </a:schemeClr>
                </a:solidFill>
              </a:rPr>
              <a:t>TÓPICO 4</a:t>
            </a:r>
            <a:r>
              <a:rPr lang="pt-BR" sz="4400" b="1" kern="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: FALHAS DECORRENTES DA EVOLUÇÃO DO ENSINO DE ENGENHARIA NO BRASIL: 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despreparo generalizado das Universidades, corpo docente e conhecimentos defasados dos alunos egressos do Ensino médio, bem como leniência do Governo: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  -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</p:spTree>
    <p:extLst>
      <p:ext uri="{BB962C8B-B14F-4D97-AF65-F5344CB8AC3E}">
        <p14:creationId xmlns:p14="http://schemas.microsoft.com/office/powerpoint/2010/main" val="2999275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392715-6E9D-E3E9-324B-54FEE91CA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D0E09102-9019-BCF1-137B-7683410F3E0E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A6A0A00-F356-2B1A-8DA2-18279946B586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D05D1C1-5BDB-1B8F-C3BF-0E41B29A54A4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AA9EE0B-FCAD-CAA7-1296-F42A7221413E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E5605D77-F326-263E-93D3-AC7AC3169851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F86186A-1DEC-3DCD-2EA8-F4773BA4ECEB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973A43B8-3C4D-33FC-D970-F8F05F151D5D}"/>
              </a:ext>
            </a:extLst>
          </p:cNvPr>
          <p:cNvSpPr txBox="1"/>
          <p:nvPr/>
        </p:nvSpPr>
        <p:spPr>
          <a:xfrm>
            <a:off x="5775184" y="1163133"/>
            <a:ext cx="11953015" cy="1264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TÓPICO 4  -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continuação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3F85030-259D-EB8D-7183-9EF2CE499858}"/>
              </a:ext>
            </a:extLst>
          </p:cNvPr>
          <p:cNvSpPr txBox="1"/>
          <p:nvPr/>
        </p:nvSpPr>
        <p:spPr>
          <a:xfrm>
            <a:off x="1295400" y="2458743"/>
            <a:ext cx="16813799" cy="5968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1. 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UNIVERSIDADES: 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 engenharia lida com o mundo real e físico, por isso é fundamental e imprescindível o uso de bancadas, testes de materiais e protótipos que não podem ser substituídos por telas ou modelos de softwares, 100% virtuais. A teoria isolada da prática na engenharia não alcança o contato direto com as obras, chão de fábrica e linhas de produção, tão essenciais à aprendizagem e motivação do estudante de engenharia. Aulas práticas e manuseio em laboratórios são </a:t>
            </a:r>
            <a:r>
              <a:rPr lang="pt-BR" sz="3600" b="1" kern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nescessários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e imprescindíveis no ensino de Engenharia, que é negligenciado pelos cursos virtuais (EAD ). 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969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7D046F-2B49-8594-E256-3F0374C15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BA9083E9-3B5A-E583-AA63-A37D4ABF3ADD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6DEAA01-ED31-5785-C3A8-7D2B40AD27AC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27F85DB-5B0A-8BDC-0A9E-59A9FA726691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2F6A6CE-FE82-B539-CBF2-D5155466229B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44C700E-F178-B6D5-82A5-902F7D9C10AD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A64EBA5-231B-BE35-2A59-5835D2881371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5C3B704E-F2C8-EE1E-9AF9-9E673CEBFDA9}"/>
              </a:ext>
            </a:extLst>
          </p:cNvPr>
          <p:cNvSpPr txBox="1"/>
          <p:nvPr/>
        </p:nvSpPr>
        <p:spPr>
          <a:xfrm>
            <a:off x="5775184" y="1163133"/>
            <a:ext cx="11953015" cy="1264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TÓPICO 4  -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continuação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F95FA3-2719-5741-51E6-20F36B0BCE00}"/>
              </a:ext>
            </a:extLst>
          </p:cNvPr>
          <p:cNvSpPr txBox="1"/>
          <p:nvPr/>
        </p:nvSpPr>
        <p:spPr>
          <a:xfrm>
            <a:off x="1295400" y="2458743"/>
            <a:ext cx="16813799" cy="4591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  </a:t>
            </a:r>
            <a:r>
              <a:rPr lang="pt-BR" sz="36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2.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CORPO DOCENTE: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a evasão de estudantes de engenharia, principalmente nos primeiros semestres do curso de graduação, parte é explicada pelo despreparo dos professores de engenharia, muitos sem vocação para o ensino e pior: sem experiência prática nas indústrias e obras de engenharia, ministrando disciplinas teóricas e enfadonhas, em telas e computadores, desmotivando os alunos a prosseguirem no curso, que exige prática e motivação. 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319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3C3F33-67C1-4A08-CE87-A7B884A1C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5ACD7AF8-B2A2-6413-3B91-6D85F8700BA9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8B56374-274C-18DC-5E38-68A40CD77297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C7A06152-3EBF-8803-CF6A-2DAD30D9B8E7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25039650-E9AD-9911-8691-3B5D7414FA14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31FE6852-DE29-93FF-129B-B3E3B5CAE118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3948532D-06FD-4748-BF3D-D57CBF0E0663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2DA30BD1-89F6-B1A2-4AE9-36DD9AFF4BA4}"/>
              </a:ext>
            </a:extLst>
          </p:cNvPr>
          <p:cNvSpPr txBox="1"/>
          <p:nvPr/>
        </p:nvSpPr>
        <p:spPr>
          <a:xfrm>
            <a:off x="5775184" y="1163133"/>
            <a:ext cx="11953015" cy="1264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TÓPICO 4  -</a:t>
            </a:r>
            <a:r>
              <a:rPr lang="pt-BR" sz="4400" b="1" kern="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continuação</a:t>
            </a:r>
            <a:endParaRPr lang="pt-BR" sz="3200" dirty="0">
              <a:solidFill>
                <a:schemeClr val="tx2"/>
              </a:solidFill>
            </a:endParaRP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2648EA-4A49-B7D5-34A5-399D9D3EAD26}"/>
              </a:ext>
            </a:extLst>
          </p:cNvPr>
          <p:cNvSpPr txBox="1"/>
          <p:nvPr/>
        </p:nvSpPr>
        <p:spPr>
          <a:xfrm>
            <a:off x="3704111" y="3643014"/>
            <a:ext cx="12268200" cy="3954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  ITEM 3. 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ALUNOS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O ensino médio ( 2° grau ) está defasado, é extremamente fraco em matemática e física, levando os estudantes a não se interessarem pela engenharia, sendo um dos principais motivos da evasão no curso de engenharia, nos primeiros semestres, cujas disciplinas de cálculo são pesadas e complexas. 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168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EAC331-5B94-B7CA-6B16-63B1E2DC2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39E8F316-53CA-46E9-72E6-A935E452382E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B3E5CED-E7BC-280B-8AA1-6AC7E225BC41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64FEE961-4A22-D9DC-3D21-D63F48F5FE57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BB56F3A2-1B8A-7EA0-A0F0-560480BFC0AD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3ED03F40-B015-A480-C683-9CF236F3B482}"/>
              </a:ext>
            </a:extLst>
          </p:cNvPr>
          <p:cNvGrpSpPr/>
          <p:nvPr/>
        </p:nvGrpSpPr>
        <p:grpSpPr>
          <a:xfrm>
            <a:off x="0" y="266700"/>
            <a:ext cx="5562600" cy="2362200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EBB44A7-EA91-281E-24E6-7229E5052F71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61F134B8-8FFF-9C43-5BB6-A970F9F3A31D}"/>
              </a:ext>
            </a:extLst>
          </p:cNvPr>
          <p:cNvSpPr txBox="1"/>
          <p:nvPr/>
        </p:nvSpPr>
        <p:spPr>
          <a:xfrm>
            <a:off x="5702460" y="1447818"/>
            <a:ext cx="11615356" cy="3115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dirty="0">
                <a:solidFill>
                  <a:schemeClr val="accent6">
                    <a:lumMod val="75000"/>
                  </a:schemeClr>
                </a:solidFill>
              </a:rPr>
              <a:t>TÓPICO </a:t>
            </a:r>
            <a:r>
              <a:rPr lang="pt-BR" sz="4400" b="1" kern="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5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PROPOSTAS DE IMPLEMENTAÇÕES DE QUALIDADE NO CURSO DE ENGENHARIA NO BRASIL ( CARTA DE SÃO PAULO ): 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 </a:t>
            </a: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B9A9E20-63D8-24EE-67A4-8981B149A616}"/>
              </a:ext>
            </a:extLst>
          </p:cNvPr>
          <p:cNvSpPr txBox="1"/>
          <p:nvPr/>
        </p:nvSpPr>
        <p:spPr>
          <a:xfrm>
            <a:off x="1752600" y="4000500"/>
            <a:ext cx="15240000" cy="5366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  ITEM 1.</a:t>
            </a:r>
            <a:r>
              <a:rPr lang="pt-BR" sz="40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Universidade/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Corpo docente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precisa ser mais qualificado e conectado com o mercado: professores engenheiros com forte vivência prática em indústrias e empresas de tecnologia ( equilibrando com doutores pesquisadores ). Precisa atualizar as metodologias de ensino, permanentemente, com a inovação e expansão tecnológica vigente. precisa ter professores mais motivados, valorizados e vocacionados para o ensino da engenharia,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como ocorria no passado. Precisa 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implementar programa de valorização do professor. 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795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EE0A8A-5F6D-E1BE-C747-AABDA9097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A6876ED5-E33C-1D96-C85C-EF818181662F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0AC4A927-E107-8BEE-2224-82D1C1441C95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5AB5EF3-DE8E-CDCA-5C3D-8091AFD21C9B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9B5B8B8-93B8-7DA0-53EC-6E411A44E3B5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4615F854-3E30-102B-931D-B29229B8743C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0DF5AD4-C4D1-4AC7-51F4-3992FE9EDE08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89581464-0793-91C5-0FC6-32899D2F0495}"/>
              </a:ext>
            </a:extLst>
          </p:cNvPr>
          <p:cNvSpPr txBox="1"/>
          <p:nvPr/>
        </p:nvSpPr>
        <p:spPr>
          <a:xfrm>
            <a:off x="5910644" y="2288466"/>
            <a:ext cx="11953015" cy="3115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dirty="0">
                <a:solidFill>
                  <a:schemeClr val="tx2"/>
                </a:solidFill>
              </a:rPr>
              <a:t>TÓPICO </a:t>
            </a:r>
            <a:r>
              <a:rPr lang="pt-BR" sz="44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5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PROPOSTAS DE IMPLEMENTAÇÕES DE QUALIDADE NO CURSO DE ENGENHARIA NO BRASIL ( CARTA DE SÃO PAULO ): 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 </a:t>
            </a: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930B5CE-6F7C-59AA-F5B2-8CA6728DE09C}"/>
              </a:ext>
            </a:extLst>
          </p:cNvPr>
          <p:cNvSpPr txBox="1"/>
          <p:nvPr/>
        </p:nvSpPr>
        <p:spPr>
          <a:xfrm>
            <a:off x="3352800" y="4863867"/>
            <a:ext cx="13792200" cy="3954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  </a:t>
            </a:r>
            <a:r>
              <a:rPr lang="pt-BR" sz="36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1  continuação 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 Professor precisa ter paixão pela engenharia e vocação para o ensino ( didática, paciência, amor ao que faz, resiliência e experiência prática ). O Corpo docente precisa atuar como lideres, mentores e facilitadores do conhecimento, que apoiem a carreira do aluno, abrindo portas de contatos profissionais e no mercado, para o aluno de engenharia.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398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BA9A7-74BD-77FA-0E50-853ABDC79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AA5E4BCB-42AE-BA66-E4B8-54AAE83DDF29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790AB2C9-B9C2-6FDC-BF93-743D01CDE22E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7ADF56DC-2155-B8D0-D79C-630D3AB5AF31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29E2733-0390-D516-F468-0243B7FA025D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62DF50ED-C552-21F4-C67B-EB295DDE3A72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68DA2E39-AD6E-7E52-14CF-2912BF8A2285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FDA84F78-9B4C-065F-ED71-0F60D1A2D444}"/>
              </a:ext>
            </a:extLst>
          </p:cNvPr>
          <p:cNvSpPr txBox="1"/>
          <p:nvPr/>
        </p:nvSpPr>
        <p:spPr>
          <a:xfrm>
            <a:off x="5910644" y="2288466"/>
            <a:ext cx="11953015" cy="3115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dirty="0">
                <a:solidFill>
                  <a:schemeClr val="tx2"/>
                </a:solidFill>
              </a:rPr>
              <a:t>TÓPICO </a:t>
            </a:r>
            <a:r>
              <a:rPr lang="pt-BR" sz="44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5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PROPOSTAS DE IMPLEMENTAÇÕES DE QUALIDADE NO CURSO DE ENGENHARIA NO BRASIL ( CARTA DE SÃO PAULO ): 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 </a:t>
            </a: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F101EA5-BDB7-B8C5-8087-41963CDDC065}"/>
              </a:ext>
            </a:extLst>
          </p:cNvPr>
          <p:cNvSpPr txBox="1"/>
          <p:nvPr/>
        </p:nvSpPr>
        <p:spPr>
          <a:xfrm>
            <a:off x="3352800" y="4863867"/>
            <a:ext cx="13792200" cy="4591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2.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Universidade/ infraestrutura: 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precisa ter um programa especial de acompanhamento individual dos alunos recém chegados, </a:t>
            </a:r>
            <a:r>
              <a:rPr lang="pt-BR" sz="3600" b="1" kern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pricipalmente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em matemática e física, visando prepará-los adequadamente ( base científica, raciocínio lógico e analítico ). Precisa desenvolver no aluno qualidades com: esforço e superação. Precisa desenvolver no aluno: orgulho de ser engenheiro.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064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CF9A62-114A-9607-5D83-5540A540B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63B80CD2-2812-BA31-FFAB-713B04C163A9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999D93BE-5F1C-DC33-384C-212E13875383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2672B284-C14E-1EA1-EC86-18CD49350651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26637220-FF35-97C5-5A26-2A6F469F7107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66C06D1A-4E01-D9E9-0C50-7D1651D66DF6}"/>
              </a:ext>
            </a:extLst>
          </p:cNvPr>
          <p:cNvGrpSpPr/>
          <p:nvPr/>
        </p:nvGrpSpPr>
        <p:grpSpPr>
          <a:xfrm>
            <a:off x="0" y="-140408"/>
            <a:ext cx="5562600" cy="22359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F72368F-E138-4F3F-B9D1-B373CDAA0902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1B4B399A-05C7-2561-25D2-CD79EF01F069}"/>
              </a:ext>
            </a:extLst>
          </p:cNvPr>
          <p:cNvSpPr txBox="1"/>
          <p:nvPr/>
        </p:nvSpPr>
        <p:spPr>
          <a:xfrm>
            <a:off x="5562600" y="1181100"/>
            <a:ext cx="11953015" cy="3115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dirty="0">
                <a:solidFill>
                  <a:schemeClr val="tx2"/>
                </a:solidFill>
              </a:rPr>
              <a:t>TÓPICO </a:t>
            </a:r>
            <a:r>
              <a:rPr lang="pt-BR" sz="44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5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PROPOSTAS DE IMPLEMENTAÇÕES DE QUALIDADE NO CURSO DE ENGENHARIA NO BRASIL ( CARTA DE SÃO PAULO ): 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 </a:t>
            </a: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DD62911-F776-3A85-1FF5-4AA7911A40F4}"/>
              </a:ext>
            </a:extLst>
          </p:cNvPr>
          <p:cNvSpPr txBox="1"/>
          <p:nvPr/>
        </p:nvSpPr>
        <p:spPr>
          <a:xfrm>
            <a:off x="1219200" y="3771900"/>
            <a:ext cx="16611600" cy="5794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2 continuação - 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 Universidade precisa desenvolver o saber e o conhecimento acadêmico, na solução de problemas concretos, para evitar o abismo entre o que se estuda e o que o mercado exige do profissional egresso. Precisa ter Infraestrutura moderna e tecnologia de ponta, com laboratórios modernizados, que simulem fielmente o ambiente industrial moderno ( automação; protótipos 3D; ensaios de materiais; softwares de padrão de mercado; ferramentas virtuais como BIM, CAD, CAE; simulação de processos e programação ). Estimular a iniciativa e o  empreendedorismo, criando espaços integrados e incubadoras de projetos, com ambiente de inovação tecnológica.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706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F9987E-0D77-BBD6-74DE-CD42F4FEE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EE073CB2-9CCC-4647-CFCF-071BFFD2B992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492ECEF-A544-6432-B640-DCCCE3B0B920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CB2F7B0B-17FD-6147-BF3E-C82C052B68A8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E3818CF-654A-1F88-8923-C4873C5446CE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C7CFE619-590C-4E51-52C1-CEEBBA0926BF}"/>
              </a:ext>
            </a:extLst>
          </p:cNvPr>
          <p:cNvGrpSpPr/>
          <p:nvPr/>
        </p:nvGrpSpPr>
        <p:grpSpPr>
          <a:xfrm>
            <a:off x="0" y="-140408"/>
            <a:ext cx="5562600" cy="22359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97F58E7-F663-A31A-9F9B-36DE30067319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FDC401FB-B41F-54EF-2AEC-F0F4FB81259F}"/>
              </a:ext>
            </a:extLst>
          </p:cNvPr>
          <p:cNvSpPr txBox="1"/>
          <p:nvPr/>
        </p:nvSpPr>
        <p:spPr>
          <a:xfrm>
            <a:off x="5562600" y="1181100"/>
            <a:ext cx="11953015" cy="3115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dirty="0">
                <a:solidFill>
                  <a:schemeClr val="tx2"/>
                </a:solidFill>
              </a:rPr>
              <a:t>TÓPICO </a:t>
            </a:r>
            <a:r>
              <a:rPr lang="pt-BR" sz="44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5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PROPOSTAS DE IMPLEMENTAÇÕES DE QUALIDADE NO CURSO DE ENGENHARIA NO BRASIL ( CARTA DE SÃO PAULO ): 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 </a:t>
            </a: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47FE53E-792D-5686-F9E7-99C77B8C4B32}"/>
              </a:ext>
            </a:extLst>
          </p:cNvPr>
          <p:cNvSpPr txBox="1"/>
          <p:nvPr/>
        </p:nvSpPr>
        <p:spPr>
          <a:xfrm>
            <a:off x="1219200" y="3771900"/>
            <a:ext cx="16611600" cy="5794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2 continuação - 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 Universidade precisa desenvolver o saber e o conhecimento acadêmico, na solução de problemas concretos, para evitar o abismo entre o que se estuda e o que o mercado exige do profissional egresso. Precisa ter Infraestrutura moderna e tecnologia de ponta, com laboratórios modernizados, que simulem fielmente o ambiente industrial moderno ( automação; protótipos 3D; ensaios de materiais; softwares de padrão de mercado; ferramentas virtuais como BIM, CAD, CAE; simulação de processos e programação ). Estimular a iniciativa e o  empreendedorismo, criando espaços integrados e incubadoras de projetos, com ambiente de inovação tecnológica.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511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2CD392-99B5-58CC-C8F4-EC0CAEE46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AD478F10-6DDD-668B-7587-487345B56C6F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2BADE9CA-7C72-267B-93D0-C86D0353D338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23609AAF-129E-D3FC-DFB8-F742332EC30D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1979890-CD5F-09CF-7915-1757BF987123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222FC2D0-9BE9-3F6A-EFC5-AB79621BE74D}"/>
              </a:ext>
            </a:extLst>
          </p:cNvPr>
          <p:cNvGrpSpPr/>
          <p:nvPr/>
        </p:nvGrpSpPr>
        <p:grpSpPr>
          <a:xfrm>
            <a:off x="0" y="-140408"/>
            <a:ext cx="5562600" cy="22359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80F4847-FE94-8822-6761-A86C996C9214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4B23983D-F074-A450-5B4F-637D9CE4EB1E}"/>
              </a:ext>
            </a:extLst>
          </p:cNvPr>
          <p:cNvSpPr txBox="1"/>
          <p:nvPr/>
        </p:nvSpPr>
        <p:spPr>
          <a:xfrm>
            <a:off x="5562600" y="1181100"/>
            <a:ext cx="11953015" cy="3115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dirty="0">
                <a:solidFill>
                  <a:schemeClr val="tx2"/>
                </a:solidFill>
              </a:rPr>
              <a:t>TÓPICO </a:t>
            </a:r>
            <a:r>
              <a:rPr lang="pt-BR" sz="44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5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PROPOSTAS DE IMPLEMENTAÇÕES DE QUALIDADE NO CURSO DE ENGENHARIA NO BRASIL ( CARTA DE SÃO PAULO ): 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 </a:t>
            </a: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4977B2E-8F49-21E0-8D4B-C9B895573C47}"/>
              </a:ext>
            </a:extLst>
          </p:cNvPr>
          <p:cNvSpPr txBox="1"/>
          <p:nvPr/>
        </p:nvSpPr>
        <p:spPr>
          <a:xfrm>
            <a:off x="1219200" y="3771900"/>
            <a:ext cx="16611600" cy="5865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   </a:t>
            </a:r>
            <a:r>
              <a:rPr lang="pt-BR" sz="36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ITEM 3. </a:t>
            </a:r>
            <a:r>
              <a:rPr lang="pt-BR" sz="40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Universidade/ aluno: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implementar aprendizagem ativa, motivadora, com aulas práticas desde o início do curso, no 1° semestre, mesclando teoria com práticas vivenciadas, com projetos reais, desafiando os alunos a resolverem problemas complexos reais das indústrias e da sociedade, visando criar o senso de propósito. Realizar competições de equipes de engenharia, incentivando o planejamento e participação ativa, trabalho em equipe, liderança, comunicação, desenvolvimento de raciocínio lógico e analítico. Realizar Seminário destacando a importância da Engenharia na sociedade.  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109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DE791-442B-5C5D-EB0D-444A3AF38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8D7BFA15-5AE8-ADAC-84AF-E064E225AF08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CCF6C5B4-C167-5810-2F55-D2EF432A38E0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876089D9-78F5-725C-27CB-2296FB2A9552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F053054-053A-2C4E-E1DE-0E9DCA2FAD69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62956212-EDF6-59D5-801B-A7540E0E1C71}"/>
              </a:ext>
            </a:extLst>
          </p:cNvPr>
          <p:cNvGrpSpPr/>
          <p:nvPr/>
        </p:nvGrpSpPr>
        <p:grpSpPr>
          <a:xfrm>
            <a:off x="0" y="-140408"/>
            <a:ext cx="5562600" cy="22359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6CC417E-1F1B-F480-DFF4-33968B089780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2B43FF1C-435F-2D93-E23A-426BB9921C26}"/>
              </a:ext>
            </a:extLst>
          </p:cNvPr>
          <p:cNvSpPr txBox="1"/>
          <p:nvPr/>
        </p:nvSpPr>
        <p:spPr>
          <a:xfrm>
            <a:off x="5105400" y="1857238"/>
            <a:ext cx="11953015" cy="3115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400" b="1" dirty="0">
                <a:solidFill>
                  <a:schemeClr val="tx2"/>
                </a:solidFill>
              </a:rPr>
              <a:t>TÓPICO </a:t>
            </a:r>
            <a:r>
              <a:rPr lang="pt-BR" sz="44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5</a:t>
            </a:r>
            <a:r>
              <a:rPr lang="pt-BR" sz="44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PROPOSTAS DE IMPLEMENTAÇÕES DE QUALIDADE NO CURSO DE ENGENHARIA NO BRASIL (CARTA DE SÃO PAULO):  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t-BR" sz="4400" b="1" dirty="0">
                <a:solidFill>
                  <a:schemeClr val="tx2"/>
                </a:solidFill>
              </a:rPr>
              <a:t> </a:t>
            </a: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A5DEB5C-D048-D2F6-9C15-B04B8355C3FE}"/>
              </a:ext>
            </a:extLst>
          </p:cNvPr>
          <p:cNvSpPr txBox="1"/>
          <p:nvPr/>
        </p:nvSpPr>
        <p:spPr>
          <a:xfrm>
            <a:off x="3581400" y="4514515"/>
            <a:ext cx="13182600" cy="4591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  </a:t>
            </a:r>
            <a:r>
              <a:rPr lang="pt-BR" sz="3600" b="1" kern="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ITEM 4. </a:t>
            </a:r>
            <a:r>
              <a:rPr lang="pt-BR" sz="40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Universidade/ mercado:</a:t>
            </a:r>
            <a:r>
              <a:rPr lang="pt-BR" sz="3600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Integração forte com o mercado e com a sociedade, realizando parcerias corporativas, convênios com empresas de tecnologia para estágios obrigatórios de qualidade, visitas técnicas e projetos de fim de curso (TCC) patrocinados pelas empresas. Mostrar ao estudante que a engenharia transforma vidas e traz benefícios à sociedade, de forma exponencial.</a:t>
            </a:r>
            <a:endParaRPr lang="pt-BR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06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">
            <a:extLst>
              <a:ext uri="{FF2B5EF4-FFF2-40B4-BE49-F238E27FC236}">
                <a16:creationId xmlns:a16="http://schemas.microsoft.com/office/drawing/2014/main" id="{B7AEE24B-CA75-175A-1F75-68816A3CBF96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6528DA89-9262-42F5-1041-73B38CFBE49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>
            <a:off x="-48" y="0"/>
            <a:ext cx="18288000" cy="10333339"/>
          </a:xfrm>
          <a:custGeom>
            <a:avLst/>
            <a:gdLst/>
            <a:ahLst/>
            <a:cxnLst/>
            <a:rect l="l" t="t" r="r" b="b"/>
            <a:pathLst>
              <a:path w="18288000" h="10333339">
                <a:moveTo>
                  <a:pt x="0" y="0"/>
                </a:moveTo>
                <a:lnTo>
                  <a:pt x="18288000" y="0"/>
                </a:lnTo>
                <a:lnTo>
                  <a:pt x="18288000" y="10333339"/>
                </a:lnTo>
                <a:lnTo>
                  <a:pt x="0" y="103333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0" y="5248237"/>
            <a:ext cx="4641961" cy="5038763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6039" y="-20231"/>
            <a:ext cx="4641961" cy="5038763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4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153536" y="6097"/>
            <a:ext cx="11980926" cy="4307110"/>
            <a:chOff x="6387" y="-99275"/>
            <a:chExt cx="15974568" cy="5742813"/>
          </a:xfrm>
        </p:grpSpPr>
        <p:sp>
          <p:nvSpPr>
            <p:cNvPr id="22" name="Freeform 22"/>
            <p:cNvSpPr/>
            <p:nvPr/>
          </p:nvSpPr>
          <p:spPr>
            <a:xfrm>
              <a:off x="6387" y="-99275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446110" y="4245483"/>
            <a:ext cx="5395779" cy="5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F4164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538116" y="5657336"/>
            <a:ext cx="7605884" cy="597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99"/>
              </a:lnSpc>
            </a:pP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C0EFCDC8-878F-4975-A63C-273FD980DBD7}"/>
              </a:ext>
            </a:extLst>
          </p:cNvPr>
          <p:cNvGrpSpPr/>
          <p:nvPr/>
        </p:nvGrpSpPr>
        <p:grpSpPr>
          <a:xfrm>
            <a:off x="4105913" y="8962150"/>
            <a:ext cx="11861082" cy="1225803"/>
            <a:chOff x="3624939" y="8264916"/>
            <a:chExt cx="11861082" cy="1225803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1139B20A-6148-4F94-9792-464C6186F44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28" name="Group 6">
              <a:extLst>
                <a:ext uri="{FF2B5EF4-FFF2-40B4-BE49-F238E27FC236}">
                  <a16:creationId xmlns:a16="http://schemas.microsoft.com/office/drawing/2014/main" id="{7B5A3E73-1716-4A3D-9B83-A8C2EB5B8522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598518CB-13FB-4C93-8625-3632AFF8D2DE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9" name="Group 8">
              <a:extLst>
                <a:ext uri="{FF2B5EF4-FFF2-40B4-BE49-F238E27FC236}">
                  <a16:creationId xmlns:a16="http://schemas.microsoft.com/office/drawing/2014/main" id="{3111D85A-702D-4C64-8149-FE54B8393624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35" name="Freeform 9">
                <a:extLst>
                  <a:ext uri="{FF2B5EF4-FFF2-40B4-BE49-F238E27FC236}">
                    <a16:creationId xmlns:a16="http://schemas.microsoft.com/office/drawing/2014/main" id="{25651CC4-9922-4144-9373-301B9118CB3F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E20E3DC3-04B4-4373-93AC-388AD69EA1AC}"/>
                </a:ext>
              </a:extLst>
            </p:cNvPr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6EF1857-04A0-4BB1-9763-F673D9731F63}"/>
                  </a:ext>
                </a:extLst>
              </p:cNvPr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294AF1EC-28E1-4245-BDDE-6546755395BF}"/>
                </a:ext>
              </a:extLst>
            </p:cNvPr>
            <p:cNvSpPr txBox="1"/>
            <p:nvPr/>
          </p:nvSpPr>
          <p:spPr>
            <a:xfrm>
              <a:off x="4349800" y="826991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id="{67589BC8-E7A0-4DB8-A5E0-4233C05E65C4}"/>
                </a:ext>
              </a:extLst>
            </p:cNvPr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id="{098F591F-37FB-4747-A289-E9B72B5C3063}"/>
                </a:ext>
              </a:extLst>
            </p:cNvPr>
            <p:cNvSpPr txBox="1"/>
            <p:nvPr/>
          </p:nvSpPr>
          <p:spPr>
            <a:xfrm>
              <a:off x="6205616" y="8274125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87433BFC-2162-23E8-CC28-361F5E3A33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38116" y="4079947"/>
            <a:ext cx="15277900" cy="36640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2215</Words>
  <Application>Microsoft Office PowerPoint</Application>
  <PresentationFormat>Personalizar</PresentationFormat>
  <Paragraphs>106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0" baseType="lpstr">
      <vt:lpstr>Arial</vt:lpstr>
      <vt:lpstr>Aptos</vt:lpstr>
      <vt:lpstr>Calibri</vt:lpstr>
      <vt:lpstr>Open Sauce</vt:lpstr>
      <vt:lpstr>Open Sauce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10º CONDEST 2026.pptx</dc:title>
  <dc:creator>User</dc:creator>
  <cp:lastModifiedBy>Elizabeth Cox</cp:lastModifiedBy>
  <cp:revision>9</cp:revision>
  <dcterms:created xsi:type="dcterms:W3CDTF">2006-08-16T00:00:00Z</dcterms:created>
  <dcterms:modified xsi:type="dcterms:W3CDTF">2026-09-22T02:03:42Z</dcterms:modified>
  <dc:identifier>DAHMgNJc25E</dc:identifier>
</cp:coreProperties>
</file>