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8288000" cy="10287000"/>
  <p:notesSz cx="6858000" cy="9144000"/>
  <p:embeddedFontLst>
    <p:embeddedFont>
      <p:font typeface="Open Sauce" panose="020B0604020202020204" charset="0"/>
      <p:regular r:id="rId17"/>
    </p:embeddedFont>
    <p:embeddedFont>
      <p:font typeface="Open Sauce Bold" panose="020B0604020202020204" charset="0"/>
      <p:regular r:id="rId18"/>
    </p:embeddedFont>
    <p:embeddedFont>
      <p:font typeface="Tw Cen MT" panose="020B0602020104020603" pitchFamily="34" charset="0"/>
      <p:regular r:id="rId19"/>
      <p:bold r:id="rId20"/>
      <p:italic r:id="rId21"/>
      <p:boldItalic r:id="rId22"/>
    </p:embeddedFont>
    <p:embeddedFont>
      <p:font typeface="Tw Cen MT Condensed" panose="020B0606020104020203" pitchFamily="34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9325CC-0E61-43CA-AEF4-AC6215A83B57}" type="doc">
      <dgm:prSet loTypeId="urn:microsoft.com/office/officeart/2005/8/layout/vList2" loCatId="list" qsTypeId="urn:microsoft.com/office/officeart/2005/8/quickstyle/simple4#2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F309673B-208A-43F0-AE3F-2B144ACEF80C}">
      <dgm:prSet/>
      <dgm:spPr>
        <a:xfrm>
          <a:off x="0" y="3000"/>
          <a:ext cx="7607808" cy="2059200"/>
        </a:xfrm>
        <a:prstGeom prst="roundRect">
          <a:avLst/>
        </a:prstGeom>
        <a:gradFill rotWithShape="0">
          <a:gsLst>
            <a:gs pos="0">
              <a:srgbClr val="3E885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rgbClr>
            </a:gs>
            <a:gs pos="100000">
              <a:srgbClr val="3E885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rgb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•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Selecionar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cursos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que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atendam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requisitos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normativos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do Sistema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Educacional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e do Sistema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Profissional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além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de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requisitos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de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excelência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.</a:t>
          </a:r>
        </a:p>
      </dgm:t>
    </dgm:pt>
    <dgm:pt modelId="{FA656C53-8E14-4AF3-A9BC-A6F52108784E}" type="parTrans" cxnId="{2D5FEFF0-FB59-412F-B5EC-E2B5D7A937BB}">
      <dgm:prSet/>
      <dgm:spPr/>
      <dgm:t>
        <a:bodyPr/>
        <a:lstStyle/>
        <a:p>
          <a:endParaRPr lang="en-US"/>
        </a:p>
      </dgm:t>
    </dgm:pt>
    <dgm:pt modelId="{5D2B9936-BAA8-4D41-95DA-536EA9D7643F}" type="sibTrans" cxnId="{2D5FEFF0-FB59-412F-B5EC-E2B5D7A937BB}">
      <dgm:prSet/>
      <dgm:spPr/>
      <dgm:t>
        <a:bodyPr/>
        <a:lstStyle/>
        <a:p>
          <a:endParaRPr lang="en-US"/>
        </a:p>
      </dgm:t>
    </dgm:pt>
    <dgm:pt modelId="{2FDE995D-F7EC-4CD0-BEF5-C20539F6B3E3}">
      <dgm:prSet/>
      <dgm:spPr>
        <a:xfrm>
          <a:off x="0" y="2154360"/>
          <a:ext cx="7607808" cy="1157332"/>
        </a:xfrm>
        <a:prstGeom prst="roundRect">
          <a:avLst/>
        </a:prstGeom>
        <a:gradFill rotWithShape="0">
          <a:gsLst>
            <a:gs pos="0">
              <a:srgbClr val="3E8853">
                <a:hueOff val="1178392"/>
                <a:satOff val="-5635"/>
                <a:lumOff val="6177"/>
                <a:alphaOff val="0"/>
                <a:tint val="100000"/>
                <a:shade val="85000"/>
                <a:satMod val="100000"/>
                <a:lumMod val="100000"/>
              </a:srgbClr>
            </a:gs>
            <a:gs pos="100000">
              <a:srgbClr val="3E8853">
                <a:hueOff val="1178392"/>
                <a:satOff val="-5635"/>
                <a:lumOff val="6177"/>
                <a:alphaOff val="0"/>
                <a:tint val="90000"/>
                <a:shade val="100000"/>
                <a:satMod val="150000"/>
                <a:lumMod val="100000"/>
              </a:srgb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•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Garantir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qualidade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superior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ao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exigido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legalmente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.</a:t>
          </a:r>
        </a:p>
      </dgm:t>
    </dgm:pt>
    <dgm:pt modelId="{B33A49F5-A40B-4B4D-BA6B-750387AE19C7}" type="parTrans" cxnId="{4B831944-ED3D-4C12-9CA6-4E839B52AE56}">
      <dgm:prSet/>
      <dgm:spPr/>
      <dgm:t>
        <a:bodyPr/>
        <a:lstStyle/>
        <a:p>
          <a:endParaRPr lang="en-US"/>
        </a:p>
      </dgm:t>
    </dgm:pt>
    <dgm:pt modelId="{C960B0E0-AF76-471F-8C0C-6D5E01A10318}" type="sibTrans" cxnId="{4B831944-ED3D-4C12-9CA6-4E839B52AE56}">
      <dgm:prSet/>
      <dgm:spPr/>
      <dgm:t>
        <a:bodyPr/>
        <a:lstStyle/>
        <a:p>
          <a:endParaRPr lang="en-US"/>
        </a:p>
      </dgm:t>
    </dgm:pt>
    <dgm:pt modelId="{8FFB473F-3BDD-4FD8-87CF-6F6DC6297E03}">
      <dgm:prSet/>
      <dgm:spPr>
        <a:xfrm>
          <a:off x="0" y="3403852"/>
          <a:ext cx="7607808" cy="913687"/>
        </a:xfrm>
        <a:prstGeom prst="roundRect">
          <a:avLst/>
        </a:prstGeom>
        <a:gradFill rotWithShape="0">
          <a:gsLst>
            <a:gs pos="0">
              <a:srgbClr val="3E8853">
                <a:hueOff val="2356783"/>
                <a:satOff val="-11270"/>
                <a:lumOff val="12353"/>
                <a:alphaOff val="0"/>
                <a:tint val="100000"/>
                <a:shade val="85000"/>
                <a:satMod val="100000"/>
                <a:lumMod val="100000"/>
              </a:srgbClr>
            </a:gs>
            <a:gs pos="100000">
              <a:srgbClr val="3E8853">
                <a:hueOff val="2356783"/>
                <a:satOff val="-11270"/>
                <a:lumOff val="12353"/>
                <a:alphaOff val="0"/>
                <a:tint val="90000"/>
                <a:shade val="100000"/>
                <a:satMod val="150000"/>
                <a:lumMod val="100000"/>
              </a:srgb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•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Abrange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cursos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presenciais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e 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híbridos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/</a:t>
          </a:r>
          <a:r>
            <a:rPr lang="en-US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síncronos</a:t>
          </a:r>
          <a:r>
            <a:rPr lang="en-US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.</a:t>
          </a:r>
        </a:p>
      </dgm:t>
    </dgm:pt>
    <dgm:pt modelId="{72AA44CA-9F77-439D-BAD7-9117853FB32F}" type="parTrans" cxnId="{4876B5E8-2BFA-4599-8B41-B95CA3A6492C}">
      <dgm:prSet/>
      <dgm:spPr/>
      <dgm:t>
        <a:bodyPr/>
        <a:lstStyle/>
        <a:p>
          <a:endParaRPr lang="en-US"/>
        </a:p>
      </dgm:t>
    </dgm:pt>
    <dgm:pt modelId="{FD4729E8-09CB-41A0-8D99-6D7FD3DAE3E4}" type="sibTrans" cxnId="{4876B5E8-2BFA-4599-8B41-B95CA3A6492C}">
      <dgm:prSet/>
      <dgm:spPr/>
      <dgm:t>
        <a:bodyPr/>
        <a:lstStyle/>
        <a:p>
          <a:endParaRPr lang="en-US"/>
        </a:p>
      </dgm:t>
    </dgm:pt>
    <dgm:pt modelId="{1F3D24CC-00BD-4F98-AB7F-17DB1DA357DE}" type="pres">
      <dgm:prSet presAssocID="{F39325CC-0E61-43CA-AEF4-AC6215A83B57}" presName="linear" presStyleCnt="0">
        <dgm:presLayoutVars>
          <dgm:animLvl val="lvl"/>
          <dgm:resizeHandles val="exact"/>
        </dgm:presLayoutVars>
      </dgm:prSet>
      <dgm:spPr/>
    </dgm:pt>
    <dgm:pt modelId="{EA250EDB-31FB-4541-8D9C-0EAD83F15510}" type="pres">
      <dgm:prSet presAssocID="{F309673B-208A-43F0-AE3F-2B144ACEF80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4E6836A-50DF-4FE0-B0E5-29A3FE4A3488}" type="pres">
      <dgm:prSet presAssocID="{5D2B9936-BAA8-4D41-95DA-536EA9D7643F}" presName="spacer" presStyleCnt="0"/>
      <dgm:spPr/>
    </dgm:pt>
    <dgm:pt modelId="{05FBA6B5-B584-4999-BABC-9E2C1ECFE152}" type="pres">
      <dgm:prSet presAssocID="{2FDE995D-F7EC-4CD0-BEF5-C20539F6B3E3}" presName="parentText" presStyleLbl="node1" presStyleIdx="1" presStyleCnt="3" custScaleY="56203">
        <dgm:presLayoutVars>
          <dgm:chMax val="0"/>
          <dgm:bulletEnabled val="1"/>
        </dgm:presLayoutVars>
      </dgm:prSet>
      <dgm:spPr/>
    </dgm:pt>
    <dgm:pt modelId="{508F26B7-800A-43EE-A9EB-C402C7D3A376}" type="pres">
      <dgm:prSet presAssocID="{C960B0E0-AF76-471F-8C0C-6D5E01A10318}" presName="spacer" presStyleCnt="0"/>
      <dgm:spPr/>
    </dgm:pt>
    <dgm:pt modelId="{A28BB398-9CD2-4DED-B967-AEF1CB7177FD}" type="pres">
      <dgm:prSet presAssocID="{8FFB473F-3BDD-4FD8-87CF-6F6DC6297E03}" presName="parentText" presStyleLbl="node1" presStyleIdx="2" presStyleCnt="3" custScaleY="44371">
        <dgm:presLayoutVars>
          <dgm:chMax val="0"/>
          <dgm:bulletEnabled val="1"/>
        </dgm:presLayoutVars>
      </dgm:prSet>
      <dgm:spPr/>
    </dgm:pt>
  </dgm:ptLst>
  <dgm:cxnLst>
    <dgm:cxn modelId="{3A5D8E26-2A5F-4FD5-B65C-441A8244A830}" type="presOf" srcId="{8FFB473F-3BDD-4FD8-87CF-6F6DC6297E03}" destId="{A28BB398-9CD2-4DED-B967-AEF1CB7177FD}" srcOrd="0" destOrd="0" presId="urn:microsoft.com/office/officeart/2005/8/layout/vList2"/>
    <dgm:cxn modelId="{2D75872A-868A-44B6-B649-3C07B69BF211}" type="presOf" srcId="{F39325CC-0E61-43CA-AEF4-AC6215A83B57}" destId="{1F3D24CC-00BD-4F98-AB7F-17DB1DA357DE}" srcOrd="0" destOrd="0" presId="urn:microsoft.com/office/officeart/2005/8/layout/vList2"/>
    <dgm:cxn modelId="{4B831944-ED3D-4C12-9CA6-4E839B52AE56}" srcId="{F39325CC-0E61-43CA-AEF4-AC6215A83B57}" destId="{2FDE995D-F7EC-4CD0-BEF5-C20539F6B3E3}" srcOrd="1" destOrd="0" parTransId="{B33A49F5-A40B-4B4D-BA6B-750387AE19C7}" sibTransId="{C960B0E0-AF76-471F-8C0C-6D5E01A10318}"/>
    <dgm:cxn modelId="{5BFF13B3-FE99-4284-A39D-372A85B99A7A}" type="presOf" srcId="{2FDE995D-F7EC-4CD0-BEF5-C20539F6B3E3}" destId="{05FBA6B5-B584-4999-BABC-9E2C1ECFE152}" srcOrd="0" destOrd="0" presId="urn:microsoft.com/office/officeart/2005/8/layout/vList2"/>
    <dgm:cxn modelId="{51B1E2E2-0A91-4C36-8AD6-3AF831297790}" type="presOf" srcId="{F309673B-208A-43F0-AE3F-2B144ACEF80C}" destId="{EA250EDB-31FB-4541-8D9C-0EAD83F15510}" srcOrd="0" destOrd="0" presId="urn:microsoft.com/office/officeart/2005/8/layout/vList2"/>
    <dgm:cxn modelId="{4876B5E8-2BFA-4599-8B41-B95CA3A6492C}" srcId="{F39325CC-0E61-43CA-AEF4-AC6215A83B57}" destId="{8FFB473F-3BDD-4FD8-87CF-6F6DC6297E03}" srcOrd="2" destOrd="0" parTransId="{72AA44CA-9F77-439D-BAD7-9117853FB32F}" sibTransId="{FD4729E8-09CB-41A0-8D99-6D7FD3DAE3E4}"/>
    <dgm:cxn modelId="{2D5FEFF0-FB59-412F-B5EC-E2B5D7A937BB}" srcId="{F39325CC-0E61-43CA-AEF4-AC6215A83B57}" destId="{F309673B-208A-43F0-AE3F-2B144ACEF80C}" srcOrd="0" destOrd="0" parTransId="{FA656C53-8E14-4AF3-A9BC-A6F52108784E}" sibTransId="{5D2B9936-BAA8-4D41-95DA-536EA9D7643F}"/>
    <dgm:cxn modelId="{B0697E20-1ED1-4502-8719-C1E30E93BA05}" type="presParOf" srcId="{1F3D24CC-00BD-4F98-AB7F-17DB1DA357DE}" destId="{EA250EDB-31FB-4541-8D9C-0EAD83F15510}" srcOrd="0" destOrd="0" presId="urn:microsoft.com/office/officeart/2005/8/layout/vList2"/>
    <dgm:cxn modelId="{C21EE8B2-204E-4AC2-A99D-ED5942B6DDD0}" type="presParOf" srcId="{1F3D24CC-00BD-4F98-AB7F-17DB1DA357DE}" destId="{04E6836A-50DF-4FE0-B0E5-29A3FE4A3488}" srcOrd="1" destOrd="0" presId="urn:microsoft.com/office/officeart/2005/8/layout/vList2"/>
    <dgm:cxn modelId="{FA693FBC-FC21-4F7F-B996-4607F93AD4EB}" type="presParOf" srcId="{1F3D24CC-00BD-4F98-AB7F-17DB1DA357DE}" destId="{05FBA6B5-B584-4999-BABC-9E2C1ECFE152}" srcOrd="2" destOrd="0" presId="urn:microsoft.com/office/officeart/2005/8/layout/vList2"/>
    <dgm:cxn modelId="{CAEE10C4-31CE-4BA0-A544-AFCE4D2416A4}" type="presParOf" srcId="{1F3D24CC-00BD-4F98-AB7F-17DB1DA357DE}" destId="{508F26B7-800A-43EE-A9EB-C402C7D3A376}" srcOrd="3" destOrd="0" presId="urn:microsoft.com/office/officeart/2005/8/layout/vList2"/>
    <dgm:cxn modelId="{09CBA8AB-89A0-4D50-8528-78F8CD605D56}" type="presParOf" srcId="{1F3D24CC-00BD-4F98-AB7F-17DB1DA357DE}" destId="{A28BB398-9CD2-4DED-B967-AEF1CB7177F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50EDB-31FB-4541-8D9C-0EAD83F15510}">
      <dsp:nvSpPr>
        <dsp:cNvPr id="0" name=""/>
        <dsp:cNvSpPr/>
      </dsp:nvSpPr>
      <dsp:spPr>
        <a:xfrm>
          <a:off x="0" y="35405"/>
          <a:ext cx="12543205" cy="3217500"/>
        </a:xfrm>
        <a:prstGeom prst="roundRect">
          <a:avLst/>
        </a:prstGeom>
        <a:gradFill rotWithShape="0">
          <a:gsLst>
            <a:gs pos="0">
              <a:srgbClr val="3E885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rgbClr>
            </a:gs>
            <a:gs pos="100000">
              <a:srgbClr val="3E885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rgb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•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Selecionar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cursos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que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atendam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requisitos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normativos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do Sistema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Educacional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e do Sistema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Profissional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além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de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requisitos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de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excelência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.</a:t>
          </a:r>
        </a:p>
      </dsp:txBody>
      <dsp:txXfrm>
        <a:off x="157065" y="192470"/>
        <a:ext cx="12229075" cy="2903370"/>
      </dsp:txXfrm>
    </dsp:sp>
    <dsp:sp modelId="{05FBA6B5-B584-4999-BABC-9E2C1ECFE152}">
      <dsp:nvSpPr>
        <dsp:cNvPr id="0" name=""/>
        <dsp:cNvSpPr/>
      </dsp:nvSpPr>
      <dsp:spPr>
        <a:xfrm>
          <a:off x="0" y="3396905"/>
          <a:ext cx="12543205" cy="1808331"/>
        </a:xfrm>
        <a:prstGeom prst="roundRect">
          <a:avLst/>
        </a:prstGeom>
        <a:gradFill rotWithShape="0">
          <a:gsLst>
            <a:gs pos="0">
              <a:srgbClr val="3E8853">
                <a:hueOff val="1178392"/>
                <a:satOff val="-5635"/>
                <a:lumOff val="6177"/>
                <a:alphaOff val="0"/>
                <a:tint val="100000"/>
                <a:shade val="85000"/>
                <a:satMod val="100000"/>
                <a:lumMod val="100000"/>
              </a:srgbClr>
            </a:gs>
            <a:gs pos="100000">
              <a:srgbClr val="3E8853">
                <a:hueOff val="1178392"/>
                <a:satOff val="-5635"/>
                <a:lumOff val="6177"/>
                <a:alphaOff val="0"/>
                <a:tint val="90000"/>
                <a:shade val="100000"/>
                <a:satMod val="150000"/>
                <a:lumMod val="100000"/>
              </a:srgb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•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Garantir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qualidade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superior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ao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exigido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legalmente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.</a:t>
          </a:r>
        </a:p>
      </dsp:txBody>
      <dsp:txXfrm>
        <a:off x="88275" y="3485180"/>
        <a:ext cx="12366655" cy="1631781"/>
      </dsp:txXfrm>
    </dsp:sp>
    <dsp:sp modelId="{A28BB398-9CD2-4DED-B967-AEF1CB7177FD}">
      <dsp:nvSpPr>
        <dsp:cNvPr id="0" name=""/>
        <dsp:cNvSpPr/>
      </dsp:nvSpPr>
      <dsp:spPr>
        <a:xfrm>
          <a:off x="0" y="5349237"/>
          <a:ext cx="12543205" cy="1427636"/>
        </a:xfrm>
        <a:prstGeom prst="roundRect">
          <a:avLst/>
        </a:prstGeom>
        <a:gradFill rotWithShape="0">
          <a:gsLst>
            <a:gs pos="0">
              <a:srgbClr val="3E8853">
                <a:hueOff val="2356783"/>
                <a:satOff val="-11270"/>
                <a:lumOff val="12353"/>
                <a:alphaOff val="0"/>
                <a:tint val="100000"/>
                <a:shade val="85000"/>
                <a:satMod val="100000"/>
                <a:lumMod val="100000"/>
              </a:srgbClr>
            </a:gs>
            <a:gs pos="100000">
              <a:srgbClr val="3E8853">
                <a:hueOff val="2356783"/>
                <a:satOff val="-11270"/>
                <a:lumOff val="12353"/>
                <a:alphaOff val="0"/>
                <a:tint val="90000"/>
                <a:shade val="100000"/>
                <a:satMod val="150000"/>
                <a:lumMod val="100000"/>
              </a:srgb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•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Abrange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cursos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presenciais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 e 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híbridos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/</a:t>
          </a:r>
          <a:r>
            <a:rPr lang="en-US" sz="4800" kern="1200" dirty="0" err="1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síncronos</a:t>
          </a:r>
          <a:r>
            <a:rPr lang="en-US" sz="4800" kern="1200" dirty="0">
              <a:solidFill>
                <a:sysClr val="window" lastClr="FFFFFF"/>
              </a:solidFill>
              <a:latin typeface="Tw Cen MT" panose="020B0602020104020603"/>
              <a:ea typeface="+mn-ea"/>
              <a:cs typeface="+mn-cs"/>
            </a:rPr>
            <a:t>.</a:t>
          </a:r>
        </a:p>
      </dsp:txBody>
      <dsp:txXfrm>
        <a:off x="69691" y="5418928"/>
        <a:ext cx="12403823" cy="1288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873522" y="4422182"/>
            <a:ext cx="14366824" cy="5319066"/>
          </a:xfrm>
          <a:prstGeom prst="round2Diag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6DD22882-401C-07BD-66F2-51B7A99BB94C}"/>
              </a:ext>
            </a:extLst>
          </p:cNvPr>
          <p:cNvGrpSpPr>
            <a:grpSpLocks/>
          </p:cNvGrpSpPr>
          <p:nvPr/>
        </p:nvGrpSpPr>
        <p:grpSpPr>
          <a:xfrm>
            <a:off x="13686578" y="5282756"/>
            <a:ext cx="4641961" cy="5038763"/>
            <a:chOff x="0" y="0"/>
            <a:chExt cx="6189282" cy="6718351"/>
          </a:xfrm>
        </p:grpSpPr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81F6F41-F68B-D2E6-B1A6-EB6D603C7CD0}"/>
                </a:ext>
              </a:extLst>
            </p:cNvPr>
            <p:cNvSpPr>
              <a:spLocks/>
            </p:cNvSpPr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95600" y="6962768"/>
            <a:ext cx="12496800" cy="59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Profª. </a:t>
            </a:r>
            <a:r>
              <a:rPr lang="en-US" sz="36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Honoris Causa  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Elizabeth S. Cox de Moura Leite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BAB794-64A1-1658-1B47-7C8F56F38DA2}"/>
              </a:ext>
            </a:extLst>
          </p:cNvPr>
          <p:cNvSpPr txBox="1"/>
          <p:nvPr/>
        </p:nvSpPr>
        <p:spPr>
          <a:xfrm>
            <a:off x="2286001" y="4911965"/>
            <a:ext cx="134869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tx2"/>
                </a:solidFill>
              </a:rPr>
              <a:t>Programa de Valorização do ENSINO da </a:t>
            </a:r>
          </a:p>
          <a:p>
            <a:pPr algn="ctr"/>
            <a:r>
              <a:rPr lang="pt-BR" sz="4400" b="1" dirty="0">
                <a:solidFill>
                  <a:schemeClr val="tx2"/>
                </a:solidFill>
              </a:rPr>
              <a:t>Engenharia de Segurança do Trabalho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361364" y="348603"/>
            <a:ext cx="6400800" cy="2769308"/>
            <a:chOff x="0" y="0"/>
            <a:chExt cx="9550400" cy="42506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275315" y="3167470"/>
            <a:ext cx="15174485" cy="6108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Formação e atividades acadêmicas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Jul 1977 - Graduada em Engenharia, UFMS.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Dez 1977 - Pós-graduada Eng. Seg do Trabalho, Fundacentro.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2002 - Mestre em Construção Civil, UFSC.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Desde 2008 - Professora visitante em cursos de pós-graduação em Eng. de Seg. do Trabalho nas IES – UNAMA, UNIDERP, UNIGRAN, ESTÁCIO DE SÁ e UNILINS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1978 até 2020 - Prof. da UFMS - docente por 42anos.</a:t>
            </a:r>
          </a:p>
          <a:p>
            <a:pPr algn="just">
              <a:lnSpc>
                <a:spcPts val="5099"/>
              </a:lnSpc>
            </a:pP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127067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28D22FE-1E99-BF8C-F48C-B679EE846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389" y="717647"/>
            <a:ext cx="10310108" cy="21280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86B24-2FE4-33D3-7377-37FBC1F02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9FC10C53-159E-9E4B-F18C-2D0FF0B8DAAC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42359E6-7412-D829-4E45-C459836DFD7E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5A4E8AC0-72AD-2B03-B368-A7DCABE419C4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EB61B25-CD2D-16EC-1E7A-DB711277D55A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69899F0-4E8E-64EC-3C44-E1DC86E2BBF6}"/>
              </a:ext>
            </a:extLst>
          </p:cNvPr>
          <p:cNvGrpSpPr/>
          <p:nvPr/>
        </p:nvGrpSpPr>
        <p:grpSpPr>
          <a:xfrm>
            <a:off x="11361364" y="348603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C8B35D7-6E2F-6134-58D4-4751C27F15A9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80D6690B-F285-7CC7-2944-CF5123CEE4A3}"/>
              </a:ext>
            </a:extLst>
          </p:cNvPr>
          <p:cNvGrpSpPr/>
          <p:nvPr/>
        </p:nvGrpSpPr>
        <p:grpSpPr>
          <a:xfrm>
            <a:off x="9127067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7B220534-B073-388D-63AE-F3424ED97BC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3E4D8CFB-5767-C517-D2FD-FC54770E6DA9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C99AF2B3-0234-0F25-E8EF-2987B91C6094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9E23CF30-54E6-63EF-2A6B-D43A501D85FA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88C3BF86-C274-DF05-C2A7-9C1E2F0FE07A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0E6F4296-B3C5-7325-29E7-51F6185CB309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F187A6D3-FB11-FB7A-1523-BFAEC4B4203E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86638C04-C7D4-FE2E-BBF1-35A556E6B975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F9712B69-FCE0-60DE-25DA-BDA5E9E7EBB8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40DF4D21-C0C3-624E-0609-61E073E6B98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1174FAA0-6F8E-8065-E846-53A10717F3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389" y="717647"/>
            <a:ext cx="10310108" cy="212800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D259297-7409-0BAE-B96E-8C7430923C1C}"/>
              </a:ext>
            </a:extLst>
          </p:cNvPr>
          <p:cNvSpPr txBox="1"/>
          <p:nvPr/>
        </p:nvSpPr>
        <p:spPr>
          <a:xfrm>
            <a:off x="1143000" y="3342100"/>
            <a:ext cx="13944600" cy="5433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Atividades no Sistema Confea e Entidades de Classe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Desde 1984 – Conselheira Regional por 8 mandatos e Vice-presidente em 2017 do Crea-MS.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Ex-Coordenadora Adjunta do Colégio das Entidades Nacionais – CDEN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Ex-Membro em vários mandatos da Coordenadoria das Câmaras Especializadas em EST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Fundadora e presidente da ANEST de 2008 a 2012.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Fundadora e ex-presidente da ASMEST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Fundadora e atual presidente da ANDEST do Brasil </a:t>
            </a:r>
          </a:p>
        </p:txBody>
      </p:sp>
    </p:spTree>
    <p:extLst>
      <p:ext uri="{BB962C8B-B14F-4D97-AF65-F5344CB8AC3E}">
        <p14:creationId xmlns:p14="http://schemas.microsoft.com/office/powerpoint/2010/main" val="814316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8516" y="0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F83D1DD7-0FB1-67FB-6DA0-57D3D6475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5817102"/>
            <a:ext cx="11328190" cy="329129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DB162B8-6211-FEB4-0A8C-F178E88BE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0" y="1936887"/>
            <a:ext cx="3900997" cy="256749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4A81D8D-966D-A082-8BAA-A2F9F1B245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r="10417" b="26465"/>
          <a:stretch>
            <a:fillRect/>
          </a:stretch>
        </p:blipFill>
        <p:spPr>
          <a:xfrm>
            <a:off x="2002093" y="1178600"/>
            <a:ext cx="11315701" cy="43502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495390-C6B3-187D-A747-7BE72650D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1D9C4129-9500-C415-2638-A1D00C460FC7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27386CF-B9CB-F412-F381-989AEDDFF908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D5A2A19B-DA49-EE5E-B6F5-A9B1C3B7F0B9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95EE7DE-C64F-BFDA-B06A-5FEF36A55431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1B81A883-075F-EFD7-437F-E7C78838B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61" y="5038725"/>
            <a:ext cx="15994077" cy="549414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309AA67-9ECF-A44A-6519-197C22EF8E42}"/>
              </a:ext>
            </a:extLst>
          </p:cNvPr>
          <p:cNvSpPr txBox="1"/>
          <p:nvPr/>
        </p:nvSpPr>
        <p:spPr>
          <a:xfrm>
            <a:off x="6340488" y="4972032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4800" dirty="0">
                <a:solidFill>
                  <a:srgbClr val="0060A8"/>
                </a:solidFill>
                <a:latin typeface="Tw Cen MT Condensed" panose="020B0606020104020203"/>
              </a:rPr>
              <a:t>APRESENTAÇÃO da ANDEST do Brasil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B7D3953-3E36-F12D-132F-54B805527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r="10417" b="26465"/>
          <a:stretch>
            <a:fillRect/>
          </a:stretch>
        </p:blipFill>
        <p:spPr>
          <a:xfrm>
            <a:off x="3486148" y="410344"/>
            <a:ext cx="11315701" cy="435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8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C1568-323C-7A22-0CEF-F7CEA5AEF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AE607005-9346-105B-87FF-20CF96543F57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B079BE0-1BD0-2D83-BBF1-6043EA975727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BB72E38E-795B-7369-ED4F-6857522D3F36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CE77772-7DAB-C49B-402A-4B1B5323227F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00CB6EC-4FA4-BD10-9A63-F39388855313}"/>
              </a:ext>
            </a:extLst>
          </p:cNvPr>
          <p:cNvSpPr txBox="1"/>
          <p:nvPr/>
        </p:nvSpPr>
        <p:spPr>
          <a:xfrm>
            <a:off x="5943600" y="4972032"/>
            <a:ext cx="8245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sz="4800" dirty="0">
                <a:solidFill>
                  <a:srgbClr val="00B050"/>
                </a:solidFill>
                <a:latin typeface="Tw Cen MT Condensed" panose="020B0606020104020203"/>
              </a:rPr>
              <a:t>APRESENTAÇÃO da ANDEST do Brasil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B3AC799-977E-64F7-58DB-61BBCCB5C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5117606"/>
            <a:ext cx="15056545" cy="52038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A72DB39-1D87-D195-E431-B31D4013E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r="10417" b="26465"/>
          <a:stretch>
            <a:fillRect/>
          </a:stretch>
        </p:blipFill>
        <p:spPr>
          <a:xfrm>
            <a:off x="3089621" y="453580"/>
            <a:ext cx="11315701" cy="435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567D44-CD0C-E863-DD64-5F531915D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95FF0743-1817-3B54-1090-889D1C50756E}"/>
              </a:ext>
            </a:extLst>
          </p:cNvPr>
          <p:cNvGrpSpPr/>
          <p:nvPr/>
        </p:nvGrpSpPr>
        <p:grpSpPr>
          <a:xfrm>
            <a:off x="13646087" y="5282756"/>
            <a:ext cx="4641913" cy="5038725"/>
            <a:chOff x="0" y="0"/>
            <a:chExt cx="6189218" cy="67183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755C86E-2C80-CE38-584E-E1BEF3445652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B28DE05D-3348-5450-F568-54325B102E86}"/>
              </a:ext>
            </a:extLst>
          </p:cNvPr>
          <p:cNvGrpSpPr/>
          <p:nvPr/>
        </p:nvGrpSpPr>
        <p:grpSpPr>
          <a:xfrm>
            <a:off x="-40751" y="-25525"/>
            <a:ext cx="4641913" cy="5038725"/>
            <a:chOff x="0" y="0"/>
            <a:chExt cx="6189218" cy="67183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D7AEF6D-5FA3-EE37-E107-8ACFB573AA4B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8B2B84D1-AD76-3AF9-F70D-7B8EA2520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7312549"/>
            <a:ext cx="4647880" cy="2121152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EB9D171-503D-E65C-0701-A1C5B5EE8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7312549"/>
            <a:ext cx="7162799" cy="2121152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320C393-6443-FF7E-7935-CD502E9D4A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270" y="1329144"/>
            <a:ext cx="11966810" cy="598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6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13FE8A-F566-8C60-BC33-7122E427C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0C494D03-9665-BE8F-05B8-6BC3FE39AC99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124663F-97A0-ECDB-8A9D-D0F20883D9CF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18B011FE-497E-359B-1023-CFE5EC80D8E7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359C4BA-DEA2-D84A-BDF7-301A0188F793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1099D693-F046-5B73-FED3-95DDF5F84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754" y="647700"/>
            <a:ext cx="12444761" cy="2362200"/>
          </a:xfrm>
          <a:prstGeom prst="rect">
            <a:avLst/>
          </a:prstGeom>
        </p:spPr>
      </p:pic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354BF1A5-0A7C-1230-6089-463D100FCC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763614"/>
              </p:ext>
            </p:extLst>
          </p:nvPr>
        </p:nvGraphicFramePr>
        <p:xfrm>
          <a:off x="3089147" y="2493837"/>
          <a:ext cx="12543205" cy="681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3615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F0EF4C-1270-932D-31C4-7483500B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D99EBBCE-E388-8BFB-5586-CBF9117696C6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F5C41E4-4E12-1888-443D-ADC8205C9784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8F956421-9C89-2EE2-50A5-D2977FF9D16D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9301F2B-4DE9-57C7-74A2-1A0A2EE64201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9EA67551-10EE-15A6-75EE-7DAB831C8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09" y="647700"/>
            <a:ext cx="9083907" cy="23622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8615266-914C-ECCC-5C2E-AF627752C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117" y="1798362"/>
            <a:ext cx="13238083" cy="784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54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B642E-74CB-52C9-ABD6-82F09158E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CF0F2A30-2E43-BE4A-07E3-68528EB876EB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25951EE-32B8-C5CC-BDF9-2DEB121A0F19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6440D4CC-71DC-A442-3BA9-7DFDDC209706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A2711CA-6640-B702-0B83-E811ADC393C3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BD00115-DDF4-32A5-D7ED-4B1CA2C5E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585" y="336044"/>
            <a:ext cx="11857464" cy="25146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F6BA4DF6-F4FD-D74C-F51B-02C7D559D9AB}"/>
              </a:ext>
            </a:extLst>
          </p:cNvPr>
          <p:cNvGrpSpPr/>
          <p:nvPr/>
        </p:nvGrpSpPr>
        <p:grpSpPr>
          <a:xfrm>
            <a:off x="3352800" y="2324100"/>
            <a:ext cx="11430000" cy="7086600"/>
            <a:chOff x="0" y="4453"/>
            <a:chExt cx="7607809" cy="4556116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C421ECDE-E99D-FA72-7EA3-B75F52FB4D32}"/>
                </a:ext>
              </a:extLst>
            </p:cNvPr>
            <p:cNvSpPr/>
            <p:nvPr/>
          </p:nvSpPr>
          <p:spPr>
            <a:xfrm>
              <a:off x="0" y="4453"/>
              <a:ext cx="7607809" cy="4556116"/>
            </a:xfrm>
            <a:prstGeom prst="roundRect">
              <a:avLst/>
            </a:prstGeom>
            <a:solidFill>
              <a:srgbClr val="42BA97">
                <a:lumMod val="75000"/>
              </a:srgbClr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Retângulo: Cantos Arredondados 4">
              <a:extLst>
                <a:ext uri="{FF2B5EF4-FFF2-40B4-BE49-F238E27FC236}">
                  <a16:creationId xmlns:a16="http://schemas.microsoft.com/office/drawing/2014/main" id="{9C0DBB04-6858-CC06-AC74-2C6A89CD705A}"/>
                </a:ext>
              </a:extLst>
            </p:cNvPr>
            <p:cNvSpPr txBox="1"/>
            <p:nvPr/>
          </p:nvSpPr>
          <p:spPr>
            <a:xfrm>
              <a:off x="222411" y="226864"/>
              <a:ext cx="7162987" cy="411129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Códigos </a:t>
              </a:r>
              <a:r>
                <a:rPr kumimoji="0" lang="pt-BR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e-MEC</a:t>
              </a: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 da IES e do Curso.</a:t>
              </a:r>
            </a:p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Projeto Pedagógico da ultima turma.</a:t>
              </a:r>
            </a:p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Cadastro no Crea da região.</a:t>
              </a:r>
            </a:p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Cronograma realizado - disciplinas/docentes. </a:t>
              </a:r>
            </a:p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Modelo de Certificado e Histórico Escolar</a:t>
              </a:r>
            </a:p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ART do coordenador do curso </a:t>
              </a:r>
            </a:p>
            <a:p>
              <a:pPr marL="0" marR="0" lvl="0" indent="0" algn="l" defTabSz="12446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- Autodeclaração das instalações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920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183E18-C93B-EB70-248F-E2907A232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12CAB7CC-A047-9F33-10B2-E43DEE1E32F9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7D845E9-C127-8E97-5DA9-C1D7792B8A51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33AE6DD0-FD16-3E4B-C6C4-ED7D5687B2A5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5E67AE9-2665-4416-823F-21667E9B77F7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BB2A3561-1AE7-3B2B-CD4C-FEEFEA4D0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531304"/>
            <a:ext cx="16106077" cy="32004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605DA63-0573-76F3-BE17-3DD5DB2BF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962" y="3667239"/>
            <a:ext cx="12430551" cy="611567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4612096-D335-986B-B4AE-E87526451E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25833" r="8333" b="9167"/>
          <a:stretch>
            <a:fillRect/>
          </a:stretch>
        </p:blipFill>
        <p:spPr>
          <a:xfrm>
            <a:off x="6254505" y="991950"/>
            <a:ext cx="9717454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78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947AE1-B35E-AD66-C7A6-783CE93D0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3FFE437A-9B03-C7D1-3C03-00A68FD34ABF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BB25BC7-0873-5B8C-72C1-74C112C98EF3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8CD001AD-0964-22CC-A232-B9C81D2BF0E0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334624F-8BDB-EFA0-6D0D-5F5B5CD5F919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DAA7A747-6101-F248-B3F8-BAFE381AC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368" y="30480"/>
            <a:ext cx="12396432" cy="368292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F54E5C3-CF3F-ECB4-0464-6C9BE0990C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25833" r="8333" b="9167"/>
          <a:stretch>
            <a:fillRect/>
          </a:stretch>
        </p:blipFill>
        <p:spPr>
          <a:xfrm>
            <a:off x="5541102" y="3649188"/>
            <a:ext cx="7610963" cy="292440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42E0A89-2E77-A209-4537-EE28BF0617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t="32747" r="14167" b="32748"/>
          <a:stretch>
            <a:fillRect/>
          </a:stretch>
        </p:blipFill>
        <p:spPr>
          <a:xfrm>
            <a:off x="3148369" y="6582552"/>
            <a:ext cx="12396431" cy="2920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2503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8835F5-197A-CD80-734C-2877B13E4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0C1ACCFA-D519-2628-F137-BE015CBCBFC3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D8432F1-2344-0782-2744-591733A0B297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37EE1689-CEBF-181A-EB47-E48F559A2FC5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1DA9981-2CF5-B36A-FAA2-B9F12B342DF9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9B00BF01-ACA6-33CC-E295-34E70768B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400" y="4837643"/>
            <a:ext cx="13127199" cy="482570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0F64FC4-8D40-DA47-48F2-02B0BFD7C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780" y="493110"/>
            <a:ext cx="11248440" cy="431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63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ADB48-40BA-55A2-A23F-7A5953AE0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D6EBF5A4-B618-C793-96F1-28832126A702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ADF6DFE-2F4F-5B4B-F530-4F82BBDF3904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34A1CDA9-038F-E995-19F7-16921F1FA48C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209880F-2B0E-86A7-6E91-57FB57BA8097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E4E21671-0E3C-9874-7B4C-31C3CEEFB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243" y="4837643"/>
            <a:ext cx="13258800" cy="487408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ADC8956-7894-0788-9287-D195B2582B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25833" r="8333" b="9167"/>
          <a:stretch>
            <a:fillRect/>
          </a:stretch>
        </p:blipFill>
        <p:spPr>
          <a:xfrm>
            <a:off x="3655252" y="551920"/>
            <a:ext cx="10977496" cy="42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35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8E037-6404-452C-33DA-17AA90E34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A9BB5049-7F5C-7218-1695-909C0F886F74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EEBBE61-750A-904B-D600-A3B03821F8EB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7EC9AA22-53D1-B4A2-915D-CB7066AE7872}"/>
              </a:ext>
            </a:extLst>
          </p:cNvPr>
          <p:cNvGrpSpPr/>
          <p:nvPr/>
        </p:nvGrpSpPr>
        <p:grpSpPr>
          <a:xfrm>
            <a:off x="-40751" y="-25525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055D63E-8B8D-064C-8942-703C04E2C7FC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6A92CE7F-B0F9-2E04-5420-EB8A6FDEE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443786"/>
            <a:ext cx="12619582" cy="1509614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52A79DB-52C8-7AB2-5B94-D14929F2D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0733" y="5915300"/>
            <a:ext cx="3170782" cy="271225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7B0926E-AF36-10D7-E63E-E6D4C306B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5921102"/>
            <a:ext cx="9448801" cy="271225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AF5BFFA2-D54B-7442-F40C-AF90BD850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000" y="315931"/>
            <a:ext cx="8052537" cy="2895801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0C36CF5-6800-C1F3-4E33-D3FCC10EDB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8269" y="9058993"/>
            <a:ext cx="11863844" cy="124978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4F2ABF6-2ADF-1AEE-BF9D-2195783BDB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r="10417" b="26465"/>
          <a:stretch>
            <a:fillRect/>
          </a:stretch>
        </p:blipFill>
        <p:spPr>
          <a:xfrm>
            <a:off x="3168445" y="813905"/>
            <a:ext cx="8513858" cy="327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16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283</Words>
  <Application>Microsoft Office PowerPoint</Application>
  <PresentationFormat>Personalizar</PresentationFormat>
  <Paragraphs>37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Tw Cen MT</vt:lpstr>
      <vt:lpstr>Arial</vt:lpstr>
      <vt:lpstr>Tw Cen MT Condensed</vt:lpstr>
      <vt:lpstr>Open Sauce</vt:lpstr>
      <vt:lpstr>Calibri</vt:lpstr>
      <vt:lpstr>Open Sauce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Luiz Henrique R S</cp:lastModifiedBy>
  <cp:revision>11</cp:revision>
  <dcterms:created xsi:type="dcterms:W3CDTF">2006-08-16T00:00:00Z</dcterms:created>
  <dcterms:modified xsi:type="dcterms:W3CDTF">2026-09-23T23:32:03Z</dcterms:modified>
  <dc:identifier>DAHMgNJc25E</dc:identifier>
</cp:coreProperties>
</file>