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61" r:id="rId6"/>
    <p:sldId id="264" r:id="rId7"/>
    <p:sldId id="265" r:id="rId8"/>
    <p:sldId id="262" r:id="rId9"/>
    <p:sldId id="268" r:id="rId10"/>
    <p:sldId id="269" r:id="rId11"/>
    <p:sldId id="266" r:id="rId12"/>
    <p:sldId id="267" r:id="rId13"/>
    <p:sldId id="263" r:id="rId14"/>
    <p:sldId id="275" r:id="rId15"/>
    <p:sldId id="259" r:id="rId16"/>
    <p:sldId id="271" r:id="rId17"/>
    <p:sldId id="274" r:id="rId18"/>
    <p:sldId id="273" r:id="rId19"/>
    <p:sldId id="272" r:id="rId20"/>
    <p:sldId id="260" r:id="rId21"/>
  </p:sldIdLst>
  <p:sldSz cx="18288000" cy="10287000"/>
  <p:notesSz cx="6858000" cy="9144000"/>
  <p:embeddedFontLst>
    <p:embeddedFont>
      <p:font typeface="Open Sauce" panose="020B0604020202020204" charset="0"/>
      <p:regular r:id="rId22"/>
    </p:embeddedFont>
    <p:embeddedFont>
      <p:font typeface="Open Sauce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D9C74-EE50-463C-9939-AEB1FEEA42D5}" v="1" dt="2026-09-22T20:57:05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Carlos" userId="04eabc5116ef07a3" providerId="LiveId" clId="{49B0EDBE-F186-4D04-8B20-9ED4032BC7C5}"/>
    <pc:docChg chg="modSld">
      <pc:chgData name="Antonio Carlos" userId="04eabc5116ef07a3" providerId="LiveId" clId="{49B0EDBE-F186-4D04-8B20-9ED4032BC7C5}" dt="2026-09-22T23:05:26.978" v="8" actId="14100"/>
      <pc:docMkLst>
        <pc:docMk/>
      </pc:docMkLst>
      <pc:sldChg chg="modSp mod">
        <pc:chgData name="Antonio Carlos" userId="04eabc5116ef07a3" providerId="LiveId" clId="{49B0EDBE-F186-4D04-8B20-9ED4032BC7C5}" dt="2026-09-22T21:15:56.770" v="3" actId="1076"/>
        <pc:sldMkLst>
          <pc:docMk/>
          <pc:sldMk cId="1040232678" sldId="264"/>
        </pc:sldMkLst>
        <pc:spChg chg="mod">
          <ac:chgData name="Antonio Carlos" userId="04eabc5116ef07a3" providerId="LiveId" clId="{49B0EDBE-F186-4D04-8B20-9ED4032BC7C5}" dt="2026-09-22T21:15:56.770" v="3" actId="1076"/>
          <ac:spMkLst>
            <pc:docMk/>
            <pc:sldMk cId="1040232678" sldId="264"/>
            <ac:spMk id="9" creationId="{C89EB4EC-F72A-D034-D121-346D7BA3DDDD}"/>
          </ac:spMkLst>
        </pc:spChg>
      </pc:sldChg>
      <pc:sldChg chg="modSp mod">
        <pc:chgData name="Antonio Carlos" userId="04eabc5116ef07a3" providerId="LiveId" clId="{49B0EDBE-F186-4D04-8B20-9ED4032BC7C5}" dt="2026-09-22T23:05:26.978" v="8" actId="14100"/>
        <pc:sldMkLst>
          <pc:docMk/>
          <pc:sldMk cId="2079932474" sldId="265"/>
        </pc:sldMkLst>
        <pc:spChg chg="mod">
          <ac:chgData name="Antonio Carlos" userId="04eabc5116ef07a3" providerId="LiveId" clId="{49B0EDBE-F186-4D04-8B20-9ED4032BC7C5}" dt="2026-09-22T23:05:26.978" v="8" actId="14100"/>
          <ac:spMkLst>
            <pc:docMk/>
            <pc:sldMk cId="2079932474" sldId="265"/>
            <ac:spMk id="3" creationId="{2308BB6C-E3F9-088D-64C6-0FE5F3EE2AEB}"/>
          </ac:spMkLst>
        </pc:spChg>
      </pc:sldChg>
      <pc:sldChg chg="modSp mod">
        <pc:chgData name="Antonio Carlos" userId="04eabc5116ef07a3" providerId="LiveId" clId="{49B0EDBE-F186-4D04-8B20-9ED4032BC7C5}" dt="2026-09-22T20:58:19.979" v="1" actId="20577"/>
        <pc:sldMkLst>
          <pc:docMk/>
          <pc:sldMk cId="3223548064" sldId="276"/>
        </pc:sldMkLst>
        <pc:spChg chg="mod">
          <ac:chgData name="Antonio Carlos" userId="04eabc5116ef07a3" providerId="LiveId" clId="{49B0EDBE-F186-4D04-8B20-9ED4032BC7C5}" dt="2026-09-22T20:58:19.979" v="1" actId="20577"/>
          <ac:spMkLst>
            <pc:docMk/>
            <pc:sldMk cId="3223548064" sldId="276"/>
            <ac:spMk id="20" creationId="{7089C8BD-E79C-AA22-B6D3-E1CDF26887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sv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tienzacelso@gmail.com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621305" y="3871426"/>
            <a:ext cx="15316200" cy="5562620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686578" y="5282756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55797" y="4781324"/>
            <a:ext cx="1436682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6000" b="1" dirty="0">
                <a:latin typeface="Open Sauce" panose="020B0604020202020204" charset="0"/>
              </a:rPr>
              <a:t>"A importância da Capacitação Continuada em SST nas Empresas"</a:t>
            </a:r>
            <a:endParaRPr lang="pt-BR" sz="6000" dirty="0">
              <a:latin typeface="Open Sauce" panose="020B060402020202020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964319" y="7353777"/>
            <a:ext cx="7043215" cy="584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2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pt-BR" sz="2800" b="1" dirty="0">
                <a:latin typeface="Open Sauce" panose="020B0604020202020204" charset="0"/>
              </a:rPr>
              <a:t>MSc. Prof. Eng.° CELSO ATIENZA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3F5CC7B-1C46-4D4E-FAB3-455CEF17ADF8}"/>
              </a:ext>
            </a:extLst>
          </p:cNvPr>
          <p:cNvSpPr txBox="1"/>
          <p:nvPr/>
        </p:nvSpPr>
        <p:spPr>
          <a:xfrm>
            <a:off x="2057399" y="3021034"/>
            <a:ext cx="129757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latin typeface="Open Sauce" panose="020B0604020202020204" charset="0"/>
              </a:rPr>
              <a:t>Engenharia de Segurança que Integra, Conecta e Transforma.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1FAFFD-61B7-B85A-FF93-375E2601A2A3}"/>
              </a:ext>
            </a:extLst>
          </p:cNvPr>
          <p:cNvSpPr txBox="1"/>
          <p:nvPr/>
        </p:nvSpPr>
        <p:spPr>
          <a:xfrm>
            <a:off x="1535424" y="5824343"/>
            <a:ext cx="14935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5400" b="1" dirty="0">
                <a:latin typeface="Open Sauce" panose="020B0604020202020204" charset="0"/>
              </a:rPr>
              <a:t>A Valorização da Profissão Começa Pela Nossa Capacidade de Construir Juntos.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B47C3-4582-A298-B58C-6766C7EA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013E03DF-E513-6354-7873-4B9B5D4C09DF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E0A8952-F670-0FA5-650E-722F970DB0A3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50B9312-B2AA-56B7-00A9-D21FD8DF9850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2E83489-3755-CD02-3F70-3DB541A514BD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93049AC-706D-B77C-82AD-13D0DCBC3972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995B65A-A83C-69CF-508C-C0A873DBC9A7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5D20608F-DEA2-567E-074A-AFB65211C650}"/>
              </a:ext>
            </a:extLst>
          </p:cNvPr>
          <p:cNvSpPr txBox="1"/>
          <p:nvPr/>
        </p:nvSpPr>
        <p:spPr>
          <a:xfrm>
            <a:off x="7795984" y="1292181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dirty="0">
                <a:latin typeface="Open Sauce" panose="020B0604020202020204" charset="0"/>
              </a:rPr>
              <a:t>Objetivo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089C8BD-E79C-AA22-B6D3-E1CDF26887DE}"/>
              </a:ext>
            </a:extLst>
          </p:cNvPr>
          <p:cNvSpPr txBox="1"/>
          <p:nvPr/>
        </p:nvSpPr>
        <p:spPr>
          <a:xfrm>
            <a:off x="1143000" y="3776593"/>
            <a:ext cx="159258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b="1" dirty="0">
                <a:latin typeface="Open Sauce" panose="020B0604020202020204" charset="0"/>
              </a:rPr>
              <a:t>Estimular integração entre empresas e profissionais e fortalecer a percepção da Engenharia de Segurança como uma atividade técnica, estratégica e essencial a sustentabilidade dos negócios e a proteção da vida.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0F3E201-E1E8-DBED-A201-E200D2F441F7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CCC1774-A1B6-6F92-A02F-74B767DE342F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B89AD6C9-801C-2768-39A0-089EFD224F68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3FF37EA2-DF27-E3D4-77A2-3FA67BDB87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F96A228F-F29C-F926-8BE8-D63AE33633D3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1809C39C-4DE5-99A9-BE5B-72C9307D3B28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0FB20123-CDEC-4A3E-221C-6F84FD402A5D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399049B-6286-59CC-75A2-ABA7D65C5731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32166E23-2F12-2B7F-7FA0-27C88E576E5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C9D65E8E-0D5F-E759-078A-EDFEB90CB644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B8CAAFF2-7453-EA6F-4EE9-B0AB9F9BD12C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354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48000" y="3920109"/>
            <a:ext cx="118872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b="1" dirty="0">
                <a:latin typeface="Open Sauce" panose="020B0604020202020204" charset="0"/>
              </a:rPr>
              <a:t>Se somos responsáveis por proteger vidas, por que ainda trabalhamos tantas vezes de forma isolada?</a:t>
            </a:r>
            <a:endParaRPr lang="pt-BR" sz="6000" dirty="0">
              <a:latin typeface="Open Sauce" panose="020B060402020202020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DD7321A-09A0-0860-CA2F-17F0105A2CF5}"/>
              </a:ext>
            </a:extLst>
          </p:cNvPr>
          <p:cNvGrpSpPr/>
          <p:nvPr/>
        </p:nvGrpSpPr>
        <p:grpSpPr>
          <a:xfrm>
            <a:off x="559753" y="9182100"/>
            <a:ext cx="8164321" cy="915595"/>
            <a:chOff x="3639515" y="8264261"/>
            <a:chExt cx="11846506" cy="132853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BE74252-30D7-1669-78FF-07FFA8EC29E6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832A1F97-D632-F232-323C-3D11DF288B0C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79DD5768-D098-ED61-A518-B6CFE70F32D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2BA4A67-58E6-CA22-470A-298B9EA1B9A6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64A11A0C-EC77-378F-FEBD-5BF534A6BB84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81FE8758-28D6-0CDC-52F1-16CF7D5A4D49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3297B623-28A2-FBA2-C337-B32B39C9DB34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CE383EF1-E285-4826-F456-0F66D313F77D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B4E45B63-A6E9-75C5-E549-D3209EEF99D6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EE33AC6F-F049-2D9E-47BC-CB688BE3FDA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03944-E205-7299-AAE5-70DC27F5C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777ECC12-4422-5CB1-024C-632E9F0C5F74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0533FA5-DA3D-88D3-306F-110B591719FC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06F849A8-68F9-86B6-3A98-A7769A4B344F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BAD5158-4288-855A-08A3-D9ACF6D4CFBF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1A8BB02-769D-6C0F-E479-667137DE73BF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F4F950F-BE3B-F234-8A47-734F3CF0E7AB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43432EB1-E2CD-22B5-C31F-207F0DC0466C}"/>
              </a:ext>
            </a:extLst>
          </p:cNvPr>
          <p:cNvSpPr txBox="1"/>
          <p:nvPr/>
        </p:nvSpPr>
        <p:spPr>
          <a:xfrm>
            <a:off x="1905000" y="1079525"/>
            <a:ext cx="8520855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dirty="0">
                <a:latin typeface="Open Sauce" panose="020B0604020202020204" charset="0"/>
              </a:rPr>
              <a:t>O que realmente significa valorizar a Engenharia de Segurança?</a:t>
            </a:r>
            <a:endParaRPr lang="en-US" sz="3600" b="1" dirty="0">
              <a:solidFill>
                <a:srgbClr val="0F4164"/>
              </a:solidFill>
              <a:latin typeface="Open Sauce" panose="020B060402020202020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3BDC5B-E307-BD4E-7DA9-8E32DD564A26}"/>
              </a:ext>
            </a:extLst>
          </p:cNvPr>
          <p:cNvSpPr txBox="1"/>
          <p:nvPr/>
        </p:nvSpPr>
        <p:spPr>
          <a:xfrm>
            <a:off x="4201886" y="3681657"/>
            <a:ext cx="9144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>
                <a:latin typeface="Open Sauce" panose="020B0604020202020204" charset="0"/>
              </a:rPr>
              <a:t>Não é apenas:</a:t>
            </a:r>
          </a:p>
          <a:p>
            <a:endParaRPr lang="pt-BR" sz="4000" dirty="0">
              <a:latin typeface="Open Sauce" panose="020B0604020202020204" charset="0"/>
            </a:endParaRPr>
          </a:p>
          <a:p>
            <a:r>
              <a:rPr lang="pt-BR" sz="4000" dirty="0">
                <a:latin typeface="Open Sauce" panose="020B0604020202020204" charset="0"/>
              </a:rPr>
              <a:t>- Ter uma boa remuneração;</a:t>
            </a:r>
          </a:p>
          <a:p>
            <a:r>
              <a:rPr lang="pt-BR" sz="4000" dirty="0">
                <a:latin typeface="Open Sauce" panose="020B0604020202020204" charset="0"/>
              </a:rPr>
              <a:t>- Ocupar uma posição hierárquica;</a:t>
            </a:r>
          </a:p>
          <a:p>
            <a:r>
              <a:rPr lang="pt-BR" sz="4000" dirty="0">
                <a:latin typeface="Open Sauce" panose="020B0604020202020204" charset="0"/>
              </a:rPr>
              <a:t>- Possuir autonomia;</a:t>
            </a:r>
          </a:p>
          <a:p>
            <a:r>
              <a:rPr lang="pt-BR" sz="4000" dirty="0">
                <a:latin typeface="Open Sauce" panose="020B0604020202020204" charset="0"/>
              </a:rPr>
              <a:t>- Participar de reuniões;</a:t>
            </a:r>
          </a:p>
          <a:p>
            <a:r>
              <a:rPr lang="pt-BR" sz="4000" dirty="0">
                <a:latin typeface="Open Sauce" panose="020B0604020202020204" charset="0"/>
              </a:rPr>
              <a:t>- Receber reconhecimento.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F430D17-1BD4-987A-330C-E0F42E7657D9}"/>
              </a:ext>
            </a:extLst>
          </p:cNvPr>
          <p:cNvGrpSpPr/>
          <p:nvPr/>
        </p:nvGrpSpPr>
        <p:grpSpPr>
          <a:xfrm>
            <a:off x="609565" y="9223804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FB4F703-DF80-E2D6-C2F9-C013B4A04CE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EFD0E76D-E4BB-AB21-18DE-2C0BEBAAD1A8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98362C7A-E028-C5E4-7949-4A1EE0B1AF0D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3FBD414C-F32F-30EC-76A8-4A5361BF34BF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6F416982-333A-D2F3-69BF-3233D2ED03E0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BBEB523E-C6D1-C47F-5533-CE1CFADD1E2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D043BD7B-1C5A-78D8-62D1-1B3F85DB7226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E52B5598-BC29-C2C9-478D-CD5109CBA538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D318DC16-84E4-6955-21F9-EED8CC57BF64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80F6561C-6AF3-175B-F379-CC470EB5FFFD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A21C5F-775C-F507-3A00-F5ED59D8C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1EF98C0-7EC4-8AEA-FB87-48C68A422AEB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F6AEBB8-428D-78B5-99EE-5D32327EC4C6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A64643E-BE9C-C8EA-FFA0-BEE59ED434E1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335EDAB-E478-6FD4-5765-25EE4C8AAEB6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6C4921D-8BB8-2AAA-BCAD-32D44B77E36B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F59F25D-22CE-B317-AAB2-4496420DF55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1EC545C4-0ACD-7495-94F7-B83B3426FBD9}"/>
              </a:ext>
            </a:extLst>
          </p:cNvPr>
          <p:cNvSpPr txBox="1"/>
          <p:nvPr/>
        </p:nvSpPr>
        <p:spPr>
          <a:xfrm>
            <a:off x="1905000" y="1079525"/>
            <a:ext cx="8520855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dirty="0">
                <a:latin typeface="Open Sauce" panose="020B0604020202020204" charset="0"/>
              </a:rPr>
              <a:t>O Que Realmente Significa Valorizar a Engenharia de Segurança?</a:t>
            </a:r>
            <a:endParaRPr lang="en-US" sz="3600" b="1" dirty="0">
              <a:solidFill>
                <a:srgbClr val="0F4164"/>
              </a:solidFill>
              <a:latin typeface="Open Sauce" panose="020B060402020202020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8AA648-63E5-D06A-1C2D-6C31C41974C2}"/>
              </a:ext>
            </a:extLst>
          </p:cNvPr>
          <p:cNvSpPr txBox="1"/>
          <p:nvPr/>
        </p:nvSpPr>
        <p:spPr>
          <a:xfrm>
            <a:off x="1333500" y="3267046"/>
            <a:ext cx="15963900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É também:</a:t>
            </a:r>
          </a:p>
          <a:p>
            <a:pPr>
              <a:buNone/>
            </a:pPr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Ser Ouvido → </a:t>
            </a:r>
            <a:r>
              <a:rPr lang="pt-BR" sz="3600" b="1" dirty="0">
                <a:latin typeface="Open Sauce" panose="020B0604020202020204" charset="0"/>
                <a:ea typeface="Aptos" panose="020B0004020202020204" pitchFamily="34" charset="0"/>
              </a:rPr>
              <a:t>P</a:t>
            </a:r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articipar das Decisões → Influenciar </a:t>
            </a:r>
            <a:r>
              <a:rPr lang="pt-BR" sz="3600" b="1" dirty="0">
                <a:latin typeface="Open Sauce" panose="020B0604020202020204" charset="0"/>
                <a:ea typeface="Aptos" panose="020B0004020202020204" pitchFamily="34" charset="0"/>
              </a:rPr>
              <a:t>C</a:t>
            </a:r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omportamentos → Gerar </a:t>
            </a:r>
            <a:r>
              <a:rPr lang="pt-BR" sz="3600" b="1" dirty="0">
                <a:latin typeface="Open Sauce" panose="020B0604020202020204" charset="0"/>
                <a:ea typeface="Aptos" panose="020B0004020202020204" pitchFamily="34" charset="0"/>
              </a:rPr>
              <a:t>R</a:t>
            </a:r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esultados → Transformar </a:t>
            </a:r>
            <a:r>
              <a:rPr lang="pt-BR" sz="3600" b="1" dirty="0">
                <a:latin typeface="Open Sauce" panose="020B0604020202020204" charset="0"/>
                <a:ea typeface="Aptos" panose="020B0004020202020204" pitchFamily="34" charset="0"/>
              </a:rPr>
              <a:t>C</a:t>
            </a:r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onhecimento em Prevenção.</a:t>
            </a:r>
            <a:endParaRPr lang="pt-BR" sz="3600" b="1" dirty="0">
              <a:latin typeface="Open Sauce" panose="020B060402020202020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89EB4EC-F72A-D034-D121-346D7BA3DDDD}"/>
              </a:ext>
            </a:extLst>
          </p:cNvPr>
          <p:cNvSpPr txBox="1"/>
          <p:nvPr/>
        </p:nvSpPr>
        <p:spPr>
          <a:xfrm>
            <a:off x="1322728" y="6405287"/>
            <a:ext cx="15621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 valorização profissional não acontece quando alguém reconhece nosso trabalho. Ela começa quando nós próprios reconhecemos o valor daquilo que entregamos.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F6D829A-2DE2-3CCA-3813-6917A5B86A25}"/>
              </a:ext>
            </a:extLst>
          </p:cNvPr>
          <p:cNvGrpSpPr/>
          <p:nvPr/>
        </p:nvGrpSpPr>
        <p:grpSpPr>
          <a:xfrm>
            <a:off x="559753" y="9207475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0A01E5C-3F99-3249-68AA-C1EA8D144C75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180C49D3-515E-B15A-0685-DFEF6F6AF3A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3E520C2E-270F-7B2E-3A21-C6C5CE3F7F89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6F54AB9D-900F-E4C9-9A26-04A8B17CBE18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21257FED-34FB-B708-FA94-6AADE3739608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BB1BEF42-B3D3-C901-20DE-52B2EAA0EE03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6140E5B1-E626-939C-3100-31BF4CB23AB0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B8F7A81A-C76A-459A-FD03-91A47D214BE9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D41A50BA-4D81-CD99-0DA1-C82337DD2AFA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EA9EAD42-DCEE-8D81-5849-973E23424059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023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D01A43-7EFE-34F2-6C26-85C3100AC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B47BECCE-C88F-3E75-EEB9-07E054B994B4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A9A7C32-19D6-D67B-26CD-FA1B185FF75D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278439B-163D-F746-3212-00562EBFEA00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B29B8AF-7EA1-60B9-58BE-FB936CD7B578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186E0B8-2890-C2E7-8783-A89F0E6C8BBB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EF55ED3-BF73-184F-FAC6-CE82231DD14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CBA09CA5-4BC5-D1F4-AA45-4825C390BD74}"/>
              </a:ext>
            </a:extLst>
          </p:cNvPr>
          <p:cNvSpPr txBox="1"/>
          <p:nvPr/>
        </p:nvSpPr>
        <p:spPr>
          <a:xfrm>
            <a:off x="2009478" y="1712003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b="1" dirty="0">
                <a:latin typeface="Open Sauce" panose="020B0604020202020204" charset="0"/>
              </a:rPr>
              <a:t> </a:t>
            </a:r>
            <a:r>
              <a:rPr lang="pt-BR" sz="3600" dirty="0">
                <a:latin typeface="Open Sauce" panose="020B0604020202020204" charset="0"/>
              </a:rPr>
              <a:t>Paradoxo da nossa profissão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308BB6C-E3F9-088D-64C6-0FE5F3EE2AEB}"/>
              </a:ext>
            </a:extLst>
          </p:cNvPr>
          <p:cNvSpPr txBox="1"/>
          <p:nvPr/>
        </p:nvSpPr>
        <p:spPr>
          <a:xfrm>
            <a:off x="1447800" y="4613993"/>
            <a:ext cx="15849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Somos Chamados </a:t>
            </a:r>
            <a:r>
              <a:rPr lang="pt-BR" sz="54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Q</a:t>
            </a: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uando o Risco </a:t>
            </a:r>
            <a:r>
              <a:rPr lang="pt-BR" sz="54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parece!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5961552-FA02-E1A0-F3D3-92E31E21E0B2}"/>
              </a:ext>
            </a:extLst>
          </p:cNvPr>
          <p:cNvGrpSpPr/>
          <p:nvPr/>
        </p:nvGrpSpPr>
        <p:grpSpPr>
          <a:xfrm>
            <a:off x="559753" y="9180261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C30CE1D-5EDF-790C-6E34-CB999C58392F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8104C886-00F4-4C8F-3A65-EC1332015E36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CF20E282-00B8-15E2-FC13-65C057995D05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A4D5A669-4621-8F70-6B54-833A81901247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31325B9B-FAD4-1931-EBFC-0FC904DCA5D0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EF376FC4-7B03-11C3-D2BE-658FEFF0E9C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3467E8B8-887C-9721-88EB-7E6E9E518579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A796B3CF-C9B9-1A33-F986-3175884E4F51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2C98A5B4-E67C-ADAB-2471-4E4FCDB7981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93B8C6CF-D57B-664F-20AE-A430BD5E77B6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993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F118D-F6B6-C434-A699-5EC834FB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5D31950E-4EFA-8234-E619-629438DE0C50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76F8647-8BF9-C6E4-FCB2-FB6F19255CAA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13A3084-BD6B-A202-E583-C1A0D1DC4237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E6E0D71-3930-C20D-341A-B7602503C0E2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BCF0C9D-21D7-4E88-A6D5-8E6BFEF33B0D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B8E5809-1905-9224-3C62-E959F28D90C6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00E26DFA-6409-7861-B404-E19A4A0AC841}"/>
              </a:ext>
            </a:extLst>
          </p:cNvPr>
          <p:cNvSpPr txBox="1"/>
          <p:nvPr/>
        </p:nvSpPr>
        <p:spPr>
          <a:xfrm>
            <a:off x="1948497" y="1611011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pt-BR" sz="3600" dirty="0">
                <a:latin typeface="Open Sauce" panose="020B0604020202020204" charset="0"/>
              </a:rPr>
              <a:t>Paradoxo da Nossa Profissão</a:t>
            </a:r>
            <a:endParaRPr lang="en-US" sz="3600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52545F9-A30E-B301-DBF5-2EF2E30181C7}"/>
              </a:ext>
            </a:extLst>
          </p:cNvPr>
          <p:cNvSpPr txBox="1"/>
          <p:nvPr/>
        </p:nvSpPr>
        <p:spPr>
          <a:xfrm>
            <a:off x="1447800" y="4904801"/>
            <a:ext cx="153162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Quando O Projeto </a:t>
            </a:r>
            <a:r>
              <a:rPr lang="pt-BR" sz="4800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omeça;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Quando Uma Máquina É Adquirida;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Quando Uma Mudança Operacional É Planejada;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Quando Uma Decisão Estratégica É Tomada.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2314BEB-4538-DACD-F4ED-F7AEDB7CD54C}"/>
              </a:ext>
            </a:extLst>
          </p:cNvPr>
          <p:cNvSpPr txBox="1"/>
          <p:nvPr/>
        </p:nvSpPr>
        <p:spPr>
          <a:xfrm>
            <a:off x="2282998" y="3404744"/>
            <a:ext cx="136024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Muitas Vezes NÃO </a:t>
            </a:r>
            <a:r>
              <a:rPr lang="pt-BR" sz="54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omos </a:t>
            </a:r>
            <a:r>
              <a:rPr lang="pt-BR" sz="54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hamados: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BE363F2-6A13-C384-6E97-A589CD5B8B6B}"/>
              </a:ext>
            </a:extLst>
          </p:cNvPr>
          <p:cNvGrpSpPr/>
          <p:nvPr/>
        </p:nvGrpSpPr>
        <p:grpSpPr>
          <a:xfrm>
            <a:off x="559753" y="9199267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C64256B-495D-F07F-CE3E-F94E8AA90E53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05162532-8998-C18C-67C3-C75A0C25F277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7A84A171-A093-A61D-F417-069ACE61A06F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3094FD6E-B01A-B279-A18E-B1A0D0AA9E18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49CF5AD8-4DAF-6DC3-B487-A8C37B4809E9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4AA768C6-13CD-638C-CBDD-23DE337831E5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CC032098-36A4-867E-F663-2F64F517F218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CA7F42BC-4EFE-1C34-3087-587BC7FF1A98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67F9BB12-EC58-3FEF-9C76-0C34880861E8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E17E06C4-B1CE-EEFD-0530-918E0E8C45EE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58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84A29-3A77-0E41-00DE-8770E3AC5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9E556378-9D15-D373-756F-37AC18F45BB6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127B37D-D0BF-98DD-73B0-EA5D1C01CCD4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6052DD1A-67F3-BF20-0337-0804486E7F08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FB0BBD4-5713-D094-C9C1-948254F677EB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E342CDA-095C-4CB7-B36D-1751A6122929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C8AD013-3B2F-ACFE-DB01-51B77DC4D826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3453C6E7-9DFA-C8D2-DE9D-51659D4AD453}"/>
              </a:ext>
            </a:extLst>
          </p:cNvPr>
          <p:cNvSpPr txBox="1"/>
          <p:nvPr/>
        </p:nvSpPr>
        <p:spPr>
          <a:xfrm>
            <a:off x="1948497" y="1689156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pt-BR" sz="3600" dirty="0">
                <a:latin typeface="Open Sauce" panose="020B0604020202020204" charset="0"/>
              </a:rPr>
              <a:t>Paradoxo da Nossa Profissão</a:t>
            </a:r>
            <a:endParaRPr lang="en-US" sz="3600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B0B5D7-7B42-32C8-5698-17070C8EFF50}"/>
              </a:ext>
            </a:extLst>
          </p:cNvPr>
          <p:cNvSpPr txBox="1"/>
          <p:nvPr/>
        </p:nvSpPr>
        <p:spPr>
          <a:xfrm>
            <a:off x="1447800" y="3949061"/>
            <a:ext cx="153924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6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Porque a Engenharia de Segurança ainda é vista em alguns ambientes, como uma função de controle e não como parte da decisão?</a:t>
            </a:r>
            <a:endParaRPr lang="pt-BR" sz="6000" b="1" dirty="0">
              <a:latin typeface="Open Sauce" panose="020B060402020202020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8A69A14-9D8D-2E51-B4A5-0E18274CFE0D}"/>
              </a:ext>
            </a:extLst>
          </p:cNvPr>
          <p:cNvGrpSpPr/>
          <p:nvPr/>
        </p:nvGrpSpPr>
        <p:grpSpPr>
          <a:xfrm>
            <a:off x="559753" y="9273413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3796F04-22E2-FD8D-6194-C412EAC3DAD3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3344A13A-1821-666A-26E4-984E61F1EEC5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CBB316A0-EE37-EE28-3E62-5F9AD003A72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F01745FA-2273-E66B-ACA7-D1ED1B607C26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911C6E51-C277-0152-FC08-73991D6F4C62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6F91BCFE-997C-9BDE-FEB4-C7007E9FB77D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44D9E53D-0546-E925-D4E2-025423C15C7A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C8FB86BD-2410-5F75-ECD9-5A39CFFD820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42B0D08A-F141-EF56-F4A4-CB23AE3BBE2D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B01C8127-99E0-5ED2-D670-9C0548ECF608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9095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B2CADF-C0FC-76F0-9196-3DAC5E07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406C6CC-2948-C424-DB31-536188F4BA46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5D9F460-0C28-66C5-10B8-DC0FAB0D6A3D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07F57A2-100F-8045-263D-E16A86D93146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3B81F0B-56AB-56F4-7775-44C326B72A20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E947AEA5-13CC-1D80-95B3-FB280A36DCB5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8487A46-2040-884E-BA86-572F3645B37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6E137922-AE5F-C8DE-940A-CF828AE38F39}"/>
              </a:ext>
            </a:extLst>
          </p:cNvPr>
          <p:cNvSpPr txBox="1"/>
          <p:nvPr/>
        </p:nvSpPr>
        <p:spPr>
          <a:xfrm>
            <a:off x="1970804" y="1884804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dirty="0">
                <a:latin typeface="Open Sauce" panose="020B0604020202020204" charset="0"/>
              </a:rPr>
              <a:t>Segurança não é uma ilha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D91EA4B-A3C2-5A8E-BA94-C8E5334F7093}"/>
              </a:ext>
            </a:extLst>
          </p:cNvPr>
          <p:cNvSpPr txBox="1"/>
          <p:nvPr/>
        </p:nvSpPr>
        <p:spPr>
          <a:xfrm>
            <a:off x="2667000" y="3757027"/>
            <a:ext cx="12496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Empresa A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→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Empresa B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→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Contratados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→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Fornecedores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→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Profissionais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→</a:t>
            </a: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Entidades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09D07D4-EB96-E83A-A801-C954D65A6E81}"/>
              </a:ext>
            </a:extLst>
          </p:cNvPr>
          <p:cNvSpPr txBox="1"/>
          <p:nvPr/>
        </p:nvSpPr>
        <p:spPr>
          <a:xfrm>
            <a:off x="1143000" y="6713916"/>
            <a:ext cx="16154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Pessoas + Riscos + Conhecimento + Responsabilidade </a:t>
            </a:r>
            <a:endParaRPr lang="pt-BR" sz="4400" b="1" dirty="0">
              <a:latin typeface="Open Sauce" panose="020B060402020202020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34EF7F2-9D47-1F2E-2835-5AB11718D34A}"/>
              </a:ext>
            </a:extLst>
          </p:cNvPr>
          <p:cNvGrpSpPr/>
          <p:nvPr/>
        </p:nvGrpSpPr>
        <p:grpSpPr>
          <a:xfrm>
            <a:off x="559753" y="9185762"/>
            <a:ext cx="8164321" cy="915595"/>
            <a:chOff x="3639515" y="8264261"/>
            <a:chExt cx="11846506" cy="132853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8FCEA4F-2720-2D51-17EC-5CE2DA2B2608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B8DEFC13-29F9-3710-B368-8EF1567C8CF3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FE24472E-197F-CBB3-9C2A-CF0FF0E3B4A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8952A487-F2B9-606F-E2AF-DDBE12B019AB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C6CF338F-B4B8-8421-B71D-49320280F7F5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F585A851-E256-8DB6-67AD-21CE032389E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78369CE0-DB9D-1F5B-CDD5-014174BCED68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15B036DD-D65D-90A8-58AD-58A8EAA21FD8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F61DE2AB-A749-6ED9-8D61-12050DEE22E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68507094-8A65-8455-3E36-18E093F13436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3575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316EC-6382-9CF0-DE4A-222DA66D6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53D8EF9-0B38-3642-8331-B208696F7181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17972A-C7AE-49E3-7770-C0B07FFD5907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446E5F2B-26F7-F242-6AEE-14DE861E1CF4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6205BB2-0384-DB00-788F-8C64266C705D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F0C9EB9-A87D-96E7-5F61-60A46B26ACB6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641E5A0-24D0-91BE-7DFD-DA8476A433B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D95DCB67-91D5-3296-E706-F79467DE6830}"/>
              </a:ext>
            </a:extLst>
          </p:cNvPr>
          <p:cNvSpPr txBox="1"/>
          <p:nvPr/>
        </p:nvSpPr>
        <p:spPr>
          <a:xfrm>
            <a:off x="1905000" y="1079525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b="1" dirty="0">
                <a:latin typeface="Open Sauce" panose="020B0604020202020204" charset="0"/>
              </a:rPr>
              <a:t>Segurança Não É Uma Ilha</a:t>
            </a:r>
            <a:endParaRPr lang="pt-BR" sz="3600" dirty="0">
              <a:latin typeface="Open Sauce" panose="020B060402020202020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FFA4FF-B375-5A89-BB1F-CB57F6B95A84}"/>
              </a:ext>
            </a:extLst>
          </p:cNvPr>
          <p:cNvSpPr txBox="1"/>
          <p:nvPr/>
        </p:nvSpPr>
        <p:spPr>
          <a:xfrm>
            <a:off x="714667" y="6033440"/>
            <a:ext cx="168875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Imagine duas Empresas trabalhando no mesmo ambiente?</a:t>
            </a:r>
          </a:p>
        </p:txBody>
      </p:sp>
      <p:pic>
        <p:nvPicPr>
          <p:cNvPr id="9" name="Gráfico 8" descr="Pensamento estrutura de tópicos">
            <a:extLst>
              <a:ext uri="{FF2B5EF4-FFF2-40B4-BE49-F238E27FC236}">
                <a16:creationId xmlns:a16="http://schemas.microsoft.com/office/drawing/2014/main" id="{5BAAA678-1CC2-EEF5-9946-52EF220810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2387" y="3491912"/>
            <a:ext cx="2337387" cy="2337387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C1EFC38A-A017-2BEA-8CA9-0D60BCE3801E}"/>
              </a:ext>
            </a:extLst>
          </p:cNvPr>
          <p:cNvGrpSpPr/>
          <p:nvPr/>
        </p:nvGrpSpPr>
        <p:grpSpPr>
          <a:xfrm>
            <a:off x="559753" y="9117205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2340F3B-3605-4806-668A-FD8CAA73909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1E173393-B482-101F-FAA4-8EE2F31DA8F9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3563ECE1-1730-DFB9-6292-64763C80ADA8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CCDE43D8-0E27-DBF8-45E8-2B2E711D7EC1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5F032A35-3333-F4AE-E256-23A85777EC62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3247B0A7-C721-4231-0E6A-4B0E8A3B608C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E20FED12-E660-966A-1232-961893BF3282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5A658E37-C02A-F20E-B3B8-197D4F1F8C39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DE93C2AB-3FB8-B275-FDD5-931E04CC8291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9E9A56C6-C9EE-9E7B-4A11-71A2DB5AC98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965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C0B68-5436-AAD8-CD2F-87F9763AE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5ED7003-9D6C-8CBC-8159-FA4EFB476B8B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5379185-0146-8EB1-9653-1076E4265C43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9CA6964C-9773-8E5D-B661-EE08359A1773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D0E6A8E-9763-A494-9088-EA3783E187FF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2FB9096-1A82-26BA-0FE9-6C6EF0A156DC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9099DF7-B23C-3CEC-33E8-7258116F4FC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09DF19A1-DA3E-5005-02F7-DF7E14792497}"/>
              </a:ext>
            </a:extLst>
          </p:cNvPr>
          <p:cNvSpPr txBox="1"/>
          <p:nvPr/>
        </p:nvSpPr>
        <p:spPr>
          <a:xfrm>
            <a:off x="1905000" y="1079525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b="1" dirty="0">
                <a:latin typeface="Open Sauce" panose="020B0604020202020204" charset="0"/>
              </a:rPr>
              <a:t>O Que É Integração de Verdade?</a:t>
            </a:r>
            <a:endParaRPr lang="pt-BR" sz="3600" dirty="0">
              <a:latin typeface="Open Sauce" panose="020B060402020202020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5E15642-A7C6-041A-BBE1-7B6A4738F7ED}"/>
              </a:ext>
            </a:extLst>
          </p:cNvPr>
          <p:cNvSpPr txBox="1"/>
          <p:nvPr/>
        </p:nvSpPr>
        <p:spPr>
          <a:xfrm>
            <a:off x="2321004" y="3530153"/>
            <a:ext cx="14478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4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Integração não é apenas treinamento de integração</a:t>
            </a:r>
            <a:r>
              <a:rPr lang="pt-BR" sz="4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171BA59-2D23-2349-0527-FCB0D499517C}"/>
              </a:ext>
            </a:extLst>
          </p:cNvPr>
          <p:cNvSpPr txBox="1"/>
          <p:nvPr/>
        </p:nvSpPr>
        <p:spPr>
          <a:xfrm>
            <a:off x="2146101" y="6106112"/>
            <a:ext cx="140207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60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Conhecer → Compartilhar → Alinhar → Cooperar → Aprender Prevenir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C077E68-D10E-B308-341E-6D2D6ED7DA22}"/>
              </a:ext>
            </a:extLst>
          </p:cNvPr>
          <p:cNvSpPr txBox="1"/>
          <p:nvPr/>
        </p:nvSpPr>
        <p:spPr>
          <a:xfrm>
            <a:off x="4641914" y="4957907"/>
            <a:ext cx="12891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4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É,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6BD563D-4005-FAEF-340B-0205D4D1520A}"/>
              </a:ext>
            </a:extLst>
          </p:cNvPr>
          <p:cNvGrpSpPr/>
          <p:nvPr/>
        </p:nvGrpSpPr>
        <p:grpSpPr>
          <a:xfrm>
            <a:off x="559753" y="8982261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286C59F-F993-6BA1-9C3F-CFB96DCDF975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E03DFB3C-4F22-97B7-F4A4-6E50B08E0FA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FD9E74FC-092B-7CFA-25A6-CBB115041F1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C509D859-85C1-2F04-A50D-3D5465557A1B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E256FAD6-22F4-9E30-2431-D9846ADE16E0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59ED2AB1-D283-460D-2380-7ADA0D70B39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026667ED-B5E2-6323-ECF3-BA67BA61F83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5AB5D492-A4F9-DDAA-6785-8737246A7EA5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000D49DE-8C7A-06A1-543F-2E4B4C2E1E34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CA1A588E-D56C-DCE0-008A-447894102B5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543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E51A75-BBC5-C0C2-E789-8A0CE3F90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C8EA11BC-6A49-E529-414A-0E19BE0387FA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E9D4659-4596-10AF-64E5-C98F32FD32CA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8AC22D44-6ADB-440C-62D8-ADC177206CA6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9CB7DF4-0CA7-7795-F494-FC25122A58AD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B83E531-60E5-8368-A73D-7376B2F4D7D4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6C1E113-AFAF-E6B9-0907-1A5CB129471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CEF74651-14B9-F443-CCC1-06401792B2B6}"/>
              </a:ext>
            </a:extLst>
          </p:cNvPr>
          <p:cNvSpPr txBox="1"/>
          <p:nvPr/>
        </p:nvSpPr>
        <p:spPr>
          <a:xfrm>
            <a:off x="1948497" y="1605754"/>
            <a:ext cx="8520855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3600" dirty="0">
                <a:latin typeface="Open Sauce" panose="020B0604020202020204" charset="0"/>
              </a:rPr>
              <a:t>O Que É Integração de Verdade?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8AC7E8-6D78-F456-F50D-9FED9F8E4E48}"/>
              </a:ext>
            </a:extLst>
          </p:cNvPr>
          <p:cNvSpPr txBox="1"/>
          <p:nvPr/>
        </p:nvSpPr>
        <p:spPr>
          <a:xfrm>
            <a:off x="3311605" y="3346602"/>
            <a:ext cx="5070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Integração Significa:</a:t>
            </a:r>
            <a:endParaRPr lang="pt-BR" sz="3600" dirty="0">
              <a:latin typeface="Open Sauce" panose="020B060402020202020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5176ECD-D1BC-ADAB-570E-12F3840DC74F}"/>
              </a:ext>
            </a:extLst>
          </p:cNvPr>
          <p:cNvSpPr txBox="1"/>
          <p:nvPr/>
        </p:nvSpPr>
        <p:spPr>
          <a:xfrm>
            <a:off x="3311605" y="7419221"/>
            <a:ext cx="103018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60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Conhecer Boas Práticas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B8FA0BD-8199-D267-89BB-B7F25F0E06A8}"/>
              </a:ext>
            </a:extLst>
          </p:cNvPr>
          <p:cNvSpPr txBox="1"/>
          <p:nvPr/>
        </p:nvSpPr>
        <p:spPr>
          <a:xfrm>
            <a:off x="3241517" y="4394532"/>
            <a:ext cx="10668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60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Compartilhar Experiências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6FDF4F-3DFB-FEA8-8312-1F20CBA3797B}"/>
              </a:ext>
            </a:extLst>
          </p:cNvPr>
          <p:cNvSpPr txBox="1"/>
          <p:nvPr/>
        </p:nvSpPr>
        <p:spPr>
          <a:xfrm>
            <a:off x="3311605" y="5871520"/>
            <a:ext cx="104043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60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Analisar Riscos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86C97D7-4699-5DAD-88C8-2D8505F5B530}"/>
              </a:ext>
            </a:extLst>
          </p:cNvPr>
          <p:cNvGrpSpPr/>
          <p:nvPr/>
        </p:nvGrpSpPr>
        <p:grpSpPr>
          <a:xfrm>
            <a:off x="559753" y="9207475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3D7BC24-A859-87A3-9284-1559149E62F9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EAAF3E77-FEA1-1DBE-27BF-09D5370441D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69952BBD-8160-110A-74B1-10C08ECC1CE5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499A3FFF-1FE8-3558-6BB3-58E577371C21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2" name="Freeform 9">
                <a:extLst>
                  <a:ext uri="{FF2B5EF4-FFF2-40B4-BE49-F238E27FC236}">
                    <a16:creationId xmlns:a16="http://schemas.microsoft.com/office/drawing/2014/main" id="{976DBA07-D2FD-A235-BC33-293319F11AA9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7" name="Group 10">
              <a:extLst>
                <a:ext uri="{FF2B5EF4-FFF2-40B4-BE49-F238E27FC236}">
                  <a16:creationId xmlns:a16="http://schemas.microsoft.com/office/drawing/2014/main" id="{BAC9ACEC-C096-AAD7-48E9-356CDC051D8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66E01C59-C05B-8111-1621-9EAB1810F439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A75CE0FA-A71C-3F3B-223A-550918CFF046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4E65007B-C330-F0BB-36E8-8C2629D80263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72F68855-82F4-9155-2B32-AEEAE6E13A8F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99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374FD-C0B8-BB42-2F40-66CB86D9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EC9BC5D4-9226-1C44-2882-28019B3FB96E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697D7C-4F6B-2639-DAC4-0E80E30766F7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3550DF4-3676-3A39-4CE2-6332DB68FB06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7652C07-C32C-749E-4118-FF35C962D025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13C24CF-9DAD-F050-7D03-0916FFD1805C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85CDF87-B723-31FE-1EC6-59B6FB92782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 dirty="0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F7D29C5-2223-E26E-1E38-A144B488CC87}"/>
              </a:ext>
            </a:extLst>
          </p:cNvPr>
          <p:cNvSpPr txBox="1"/>
          <p:nvPr/>
        </p:nvSpPr>
        <p:spPr>
          <a:xfrm>
            <a:off x="1943100" y="4533900"/>
            <a:ext cx="14401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O acidente que uma empresa sofreu pode ensinar 10 (dez) empresas!</a:t>
            </a:r>
            <a:endParaRPr lang="pt-BR" sz="6000" dirty="0">
              <a:latin typeface="Open Sauce" panose="020B060402020202020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F977C2B-030E-7FCA-E7A4-F3BE8A22F83F}"/>
              </a:ext>
            </a:extLst>
          </p:cNvPr>
          <p:cNvGrpSpPr/>
          <p:nvPr/>
        </p:nvGrpSpPr>
        <p:grpSpPr>
          <a:xfrm>
            <a:off x="559753" y="9114827"/>
            <a:ext cx="8164321" cy="915595"/>
            <a:chOff x="3639515" y="8264261"/>
            <a:chExt cx="11846506" cy="132853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38552AA-9F9F-80EF-4361-2EF3D79F70F0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7" name="Group 6">
              <a:extLst>
                <a:ext uri="{FF2B5EF4-FFF2-40B4-BE49-F238E27FC236}">
                  <a16:creationId xmlns:a16="http://schemas.microsoft.com/office/drawing/2014/main" id="{EF6B149E-D0D3-52F7-3E9D-FAA94D0131D5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FAD786C1-767C-4B16-316F-E36A26C97B0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8" name="Group 8">
              <a:extLst>
                <a:ext uri="{FF2B5EF4-FFF2-40B4-BE49-F238E27FC236}">
                  <a16:creationId xmlns:a16="http://schemas.microsoft.com/office/drawing/2014/main" id="{501E7493-7D95-7EE0-F0A1-435A2A93B048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4EF5135A-4B39-7391-C715-C16B3620CADE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37993997-C823-7641-FBA5-C361C41292AC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651CCF66-4C96-88B9-0DF5-87D15A655C88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1EEAAAD8-7D5A-043B-ED60-413FB6DE2C93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51505222-09A1-6875-4962-5A436E4FFB0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12A1F9A3-DBCE-FB41-049C-76E987C564FD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7132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BF9EA6-8852-74D8-4B10-F3AB4D9F97D5}"/>
              </a:ext>
            </a:extLst>
          </p:cNvPr>
          <p:cNvSpPr txBox="1"/>
          <p:nvPr/>
        </p:nvSpPr>
        <p:spPr>
          <a:xfrm>
            <a:off x="1828800" y="1352371"/>
            <a:ext cx="8763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Exemplo de um Cenário Fictício</a:t>
            </a:r>
            <a:r>
              <a:rPr lang="pt-BR" sz="3600" kern="100" dirty="0"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3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235B3A9-6065-20EF-BB5E-2BAF46624BF7}"/>
              </a:ext>
            </a:extLst>
          </p:cNvPr>
          <p:cNvSpPr txBox="1"/>
          <p:nvPr/>
        </p:nvSpPr>
        <p:spPr>
          <a:xfrm>
            <a:off x="1796143" y="2885777"/>
            <a:ext cx="15468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Uma empresa sofre um acidente grave durante uma atividade crítica.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4D71147-F453-6F45-1BBA-7D0002E531F7}"/>
              </a:ext>
            </a:extLst>
          </p:cNvPr>
          <p:cNvSpPr txBox="1"/>
          <p:nvPr/>
        </p:nvSpPr>
        <p:spPr>
          <a:xfrm>
            <a:off x="1809328" y="428863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Portanto, 3 (três) possibilidades: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FCABCD6-3BB4-F011-C5BE-09805F9E2273}"/>
              </a:ext>
            </a:extLst>
          </p:cNvPr>
          <p:cNvSpPr txBox="1"/>
          <p:nvPr/>
        </p:nvSpPr>
        <p:spPr>
          <a:xfrm>
            <a:off x="1796143" y="526335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Esconde o problema;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084FDFC-CA5A-2DE4-9609-36A74E455EDA}"/>
              </a:ext>
            </a:extLst>
          </p:cNvPr>
          <p:cNvSpPr txBox="1"/>
          <p:nvPr/>
        </p:nvSpPr>
        <p:spPr>
          <a:xfrm>
            <a:off x="1709058" y="610642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2. Investiga e corrige internamente;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9058D55-7BED-D20C-D8D9-3DA5FE8CC20A}"/>
              </a:ext>
            </a:extLst>
          </p:cNvPr>
          <p:cNvSpPr txBox="1"/>
          <p:nvPr/>
        </p:nvSpPr>
        <p:spPr>
          <a:xfrm>
            <a:off x="1709058" y="6944047"/>
            <a:ext cx="13182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3. Investiga, aprende e compartilha com outras empresas.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551A148-E7AA-5D71-71BB-CDA1334DADBE}"/>
              </a:ext>
            </a:extLst>
          </p:cNvPr>
          <p:cNvSpPr txBox="1"/>
          <p:nvPr/>
        </p:nvSpPr>
        <p:spPr>
          <a:xfrm>
            <a:off x="1371600" y="7890280"/>
            <a:ext cx="1508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Aqui Entra o Conceito de </a:t>
            </a:r>
            <a:r>
              <a:rPr lang="pt-BR" sz="48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prendizado </a:t>
            </a:r>
            <a:r>
              <a:rPr lang="pt-BR" sz="48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oletivo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C8AD144-2E06-1779-1011-55DDEAE66972}"/>
              </a:ext>
            </a:extLst>
          </p:cNvPr>
          <p:cNvGrpSpPr/>
          <p:nvPr/>
        </p:nvGrpSpPr>
        <p:grpSpPr>
          <a:xfrm>
            <a:off x="559752" y="9177457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E73A4FF-1A65-AB0A-6BA1-CB74F0FBEB40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B8CBFA30-6114-EB5E-2A0A-6DB136398C03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214DF251-4216-EC86-4E41-6DF6FA58BE2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id="{C3799F05-B19A-3502-39BB-0048844DB998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95ADD2E2-BDCC-08C7-14F1-5AE1C6036800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D192DC07-5E31-B31E-21E9-F62E24BA0741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34FE4229-27D1-96F4-F1BC-C1716D6D5E37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AD5E2DDA-E19D-01C4-71BA-613F8A91B722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32C45BEB-F240-8112-04A8-A7C155716B06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808D42F3-A4F3-49BD-239E-FC88F1AD7AE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42C40C-4764-EC84-0D75-36346754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C1E8216-8859-33F5-2B80-0C152FF97A2C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CF4B922-DEEA-08F6-6CDA-7D5B2C4BE9C2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D17D737-5FD6-7C22-4161-E196BA61010C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84C17EA-6D8C-A12C-100D-A6F099C54565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D523D48-64F9-6488-4503-9D55B4E4B959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D79A91E-E80E-31C3-11AE-E5504DBF309B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368144ED-AC2B-B57C-8CEC-A33878291720}"/>
              </a:ext>
            </a:extLst>
          </p:cNvPr>
          <p:cNvSpPr txBox="1"/>
          <p:nvPr/>
        </p:nvSpPr>
        <p:spPr>
          <a:xfrm>
            <a:off x="914400" y="1906369"/>
            <a:ext cx="990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A Força do Conhecimento Compartilhado</a:t>
            </a:r>
            <a:endParaRPr lang="pt-BR" sz="3600" dirty="0">
              <a:latin typeface="Open Sauce" panose="020B060402020202020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687494E-FD85-02C6-4A1A-896F07EADDD6}"/>
              </a:ext>
            </a:extLst>
          </p:cNvPr>
          <p:cNvSpPr txBox="1"/>
          <p:nvPr/>
        </p:nvSpPr>
        <p:spPr>
          <a:xfrm>
            <a:off x="2971800" y="4082145"/>
            <a:ext cx="1203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Conhecimento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I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solado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T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em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A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lcance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L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imitado</a:t>
            </a:r>
            <a:endParaRPr lang="pt-BR" sz="4000" b="1" dirty="0">
              <a:latin typeface="Open Sauce" panose="020B060402020202020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927B478-3CF7-1447-D081-AE67C8FFAAC3}"/>
              </a:ext>
            </a:extLst>
          </p:cNvPr>
          <p:cNvSpPr txBox="1"/>
          <p:nvPr/>
        </p:nvSpPr>
        <p:spPr>
          <a:xfrm>
            <a:off x="1447800" y="5685413"/>
            <a:ext cx="15392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O Conhecimento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C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ompartilhado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T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ransforma </a:t>
            </a:r>
            <a:r>
              <a:rPr lang="pt-BR" sz="4000" b="1" dirty="0">
                <a:latin typeface="Open Sauce" panose="020B0604020202020204" charset="0"/>
                <a:ea typeface="Aptos" panose="020B0004020202020204" pitchFamily="34" charset="0"/>
              </a:rPr>
              <a:t>O</a:t>
            </a:r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rganizações</a:t>
            </a:r>
            <a:endParaRPr lang="pt-BR" sz="4000" b="1" dirty="0">
              <a:latin typeface="Open Sauce" panose="020B060402020202020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6C6777D-5F4C-73DB-65FC-7B4D93F3C43B}"/>
              </a:ext>
            </a:extLst>
          </p:cNvPr>
          <p:cNvSpPr txBox="1"/>
          <p:nvPr/>
        </p:nvSpPr>
        <p:spPr>
          <a:xfrm>
            <a:off x="2971800" y="7283238"/>
            <a:ext cx="11658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effectLst/>
                <a:latin typeface="Open Sauce" panose="020B0604020202020204" charset="0"/>
                <a:ea typeface="Aptos" panose="020B0004020202020204" pitchFamily="34" charset="0"/>
              </a:rPr>
              <a:t>E Valoriza o Fortalecimento da Profissão</a:t>
            </a:r>
            <a:endParaRPr lang="pt-BR" sz="4000" b="1" dirty="0">
              <a:latin typeface="Open Sauce" panose="020B0604020202020204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C3A871C-960F-C32D-89D8-00D3396FD067}"/>
              </a:ext>
            </a:extLst>
          </p:cNvPr>
          <p:cNvGrpSpPr/>
          <p:nvPr/>
        </p:nvGrpSpPr>
        <p:grpSpPr>
          <a:xfrm>
            <a:off x="559752" y="9333305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7B1F9CE-912B-008B-ACFD-9AB3BE8C9E7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4CCA69AE-D9E4-8A8C-D450-3F8ECD719FDF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0BBB8639-2DD9-CF37-E79E-F7E897587A61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DD1016BC-EED3-43AE-914A-FC9962F5C0D6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8139D44B-0B34-7AA6-FAD2-367651ED51A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6" name="Group 10">
              <a:extLst>
                <a:ext uri="{FF2B5EF4-FFF2-40B4-BE49-F238E27FC236}">
                  <a16:creationId xmlns:a16="http://schemas.microsoft.com/office/drawing/2014/main" id="{13991A10-97AE-EAD0-3C89-6D924009D4A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E8A8DA62-392B-AF95-5095-A1516468AF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9D44EFB9-837A-3899-2C40-307B81AB40D9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AE71F94-339A-689B-F316-D5485F2C11A4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DD347596-A842-54AE-7E9E-4454B86AA75C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959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2662F6-B69D-ECBD-DDE0-65600C8E8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307C1A59-7121-F92F-DF76-946F5EF3EEA7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39D14AA-3EDA-7918-2586-2474982CA05F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9B75ACE-4D6E-DE91-E334-E7768FAE653E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75C1472-6405-BDE5-1AD4-EBAD14497B1E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80E728A-D713-CBD7-50B1-242BF52A620A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D4D3D0A-B4FC-F47F-7EBB-5963BE833337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EB2B82-ACE8-D12C-A2E5-4381A65F2D67}"/>
              </a:ext>
            </a:extLst>
          </p:cNvPr>
          <p:cNvSpPr txBox="1"/>
          <p:nvPr/>
        </p:nvSpPr>
        <p:spPr>
          <a:xfrm>
            <a:off x="838200" y="1866900"/>
            <a:ext cx="1066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E Onde </a:t>
            </a:r>
            <a:r>
              <a:rPr lang="pt-BR" sz="36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stá o Profissional </a:t>
            </a:r>
            <a:r>
              <a:rPr lang="pt-BR" sz="36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essa </a:t>
            </a:r>
            <a:r>
              <a:rPr lang="pt-BR" sz="36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istória?</a:t>
            </a:r>
            <a:endParaRPr lang="pt-BR" sz="3600" kern="100" dirty="0">
              <a:effectLst/>
              <a:latin typeface="Open Sauce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0B3F021-E6D2-2C59-B5FC-7328BB535603}"/>
              </a:ext>
            </a:extLst>
          </p:cNvPr>
          <p:cNvSpPr txBox="1"/>
          <p:nvPr/>
        </p:nvSpPr>
        <p:spPr>
          <a:xfrm>
            <a:off x="1752600" y="3161958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É Também: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F423094-6F69-D769-DF58-5ADBC0DBBEAB}"/>
              </a:ext>
            </a:extLst>
          </p:cNvPr>
          <p:cNvSpPr txBox="1"/>
          <p:nvPr/>
        </p:nvSpPr>
        <p:spPr>
          <a:xfrm>
            <a:off x="4288971" y="400265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Gestor de Riscos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2798785-BDFE-8E34-0042-8BFE7B23F296}"/>
              </a:ext>
            </a:extLst>
          </p:cNvPr>
          <p:cNvSpPr txBox="1"/>
          <p:nvPr/>
        </p:nvSpPr>
        <p:spPr>
          <a:xfrm>
            <a:off x="4288971" y="4843342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Agente de Transformação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663C452-0B57-AE55-790A-0199CFF37804}"/>
              </a:ext>
            </a:extLst>
          </p:cNvPr>
          <p:cNvSpPr txBox="1"/>
          <p:nvPr/>
        </p:nvSpPr>
        <p:spPr>
          <a:xfrm>
            <a:off x="4299857" y="5684034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Consultor Técnico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54E0319-57B4-52CD-39F9-7501CC5AE60D}"/>
              </a:ext>
            </a:extLst>
          </p:cNvPr>
          <p:cNvSpPr txBox="1"/>
          <p:nvPr/>
        </p:nvSpPr>
        <p:spPr>
          <a:xfrm>
            <a:off x="4288971" y="652472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Influenciador de Decisões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CBE9256-78B6-D4B1-D8AC-8611EC979AB7}"/>
              </a:ext>
            </a:extLst>
          </p:cNvPr>
          <p:cNvSpPr txBox="1"/>
          <p:nvPr/>
        </p:nvSpPr>
        <p:spPr>
          <a:xfrm>
            <a:off x="4288971" y="7365418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Articulador Entre as Áreas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1EF3F38-1EBB-DA38-B253-86C43CC63503}"/>
              </a:ext>
            </a:extLst>
          </p:cNvPr>
          <p:cNvSpPr txBox="1"/>
          <p:nvPr/>
        </p:nvSpPr>
        <p:spPr>
          <a:xfrm>
            <a:off x="4288971" y="821155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Parceiro Estratégico no Negócio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41D5DFE5-3547-38B4-C66D-2AA479836156}"/>
              </a:ext>
            </a:extLst>
          </p:cNvPr>
          <p:cNvGrpSpPr/>
          <p:nvPr/>
        </p:nvGrpSpPr>
        <p:grpSpPr>
          <a:xfrm>
            <a:off x="381000" y="9338067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B41F20B-9E4D-BF07-55CA-8EA704561750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B4FD0C76-CD69-399D-3E23-E9C6405C50B9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D4DF3297-A3CD-2A1E-A0B0-27A1A997BE8B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7C5F3904-9E82-4084-25F6-BCAEA3A2E5C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7DC2CA65-D48B-130E-CECE-AA67EA8E639D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6" name="Group 10">
              <a:extLst>
                <a:ext uri="{FF2B5EF4-FFF2-40B4-BE49-F238E27FC236}">
                  <a16:creationId xmlns:a16="http://schemas.microsoft.com/office/drawing/2014/main" id="{F21287E6-6958-8549-5DC3-5716107A42F9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60A2935D-5032-8010-C6DA-B346C5493C97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4D9784DD-B7D0-9931-B350-00E441ED12C7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C50D5731-507B-2BE0-58FB-7A4FC037D7A9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C7427DE8-6FC9-483D-70F6-B910EF55E7E4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897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68D99D-53AA-9E8D-EEA9-EC3FE151E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49F9D572-67B1-16B2-B4A5-A5209E38A68F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DAE77A4-81AB-1590-0FBD-CBEB22E290AD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2758412E-3EEE-493E-A534-CC78FDC4D338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7EEC9CC-71F8-8096-558B-4F9EAD833644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EEB52F1-7994-3A88-3261-64C907953634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86279CA-F330-6DC8-E203-D5607B1F9F90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0434DA-2229-AE7B-7D57-5868AEA9C9B8}"/>
              </a:ext>
            </a:extLst>
          </p:cNvPr>
          <p:cNvSpPr txBox="1"/>
          <p:nvPr/>
        </p:nvSpPr>
        <p:spPr>
          <a:xfrm>
            <a:off x="1676400" y="18669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Da Conformidade </a:t>
            </a:r>
            <a:r>
              <a:rPr lang="pt-BR" sz="3600" b="1" kern="100" dirty="0"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ara a Estratégia:</a:t>
            </a:r>
            <a:endParaRPr lang="pt-BR" sz="3600" kern="100" dirty="0">
              <a:effectLst/>
              <a:latin typeface="Open Sauce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1EF7E1F-2AB6-66C0-77AB-7229D5493BE0}"/>
              </a:ext>
            </a:extLst>
          </p:cNvPr>
          <p:cNvSpPr txBox="1"/>
          <p:nvPr/>
        </p:nvSpPr>
        <p:spPr>
          <a:xfrm>
            <a:off x="1676400" y="3812323"/>
            <a:ext cx="157734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54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“Quando conseguimos demonstrar que a Segurança reduz perdas, protege pessoas, melhora processos e contribui para a continuidade, mudamos o lugar da Engenharia de Segurança dentro da organização”.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605114F-02F3-99E4-8B2B-C63978E026D3}"/>
              </a:ext>
            </a:extLst>
          </p:cNvPr>
          <p:cNvGrpSpPr/>
          <p:nvPr/>
        </p:nvGrpSpPr>
        <p:grpSpPr>
          <a:xfrm>
            <a:off x="381000" y="9274133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264EC87-A0A7-FB4F-BD73-4176BE40375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63BDB933-4E70-80A0-7320-6585B69574F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BEC32EBB-6FB6-C654-40A3-98DB1A0E522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C082E215-A7C1-12F2-E893-08E462A53C95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539A9C13-7F6D-5EB3-1317-CFA466306AE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18DC02DD-C43C-3962-6859-F6A5BD89240B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9A768159-5FAF-7927-C5E5-7FB88F315FC9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02DBEAC7-AFD8-33E1-2B31-E2ADAF607272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21144B51-47D5-F454-16DE-46A919674B1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444447FC-84D9-72EB-679F-AA07E8791820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0300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3DF66E-97CD-2991-249E-B3599A3B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B1E658C3-AF8B-3489-41C5-2D03CCE68E12}"/>
              </a:ext>
            </a:extLst>
          </p:cNvPr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705B2C2-C12C-D4F2-06A5-0EFD0DB607E5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1C55C80D-411F-0D59-91D2-7F027F97BEE3}"/>
              </a:ext>
            </a:extLst>
          </p:cNvPr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D423A5E-C5A2-7935-6E67-47FF2A857A27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B8CE684-99DC-D3C6-9B3C-A4E56F36B726}"/>
              </a:ext>
            </a:extLst>
          </p:cNvPr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FD0B48B-21CA-9F61-F147-11411AA1A169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09A9147F-9E9C-7762-4598-8A2D9B998CEB}"/>
              </a:ext>
            </a:extLst>
          </p:cNvPr>
          <p:cNvSpPr txBox="1"/>
          <p:nvPr/>
        </p:nvSpPr>
        <p:spPr>
          <a:xfrm>
            <a:off x="468085" y="1685985"/>
            <a:ext cx="1112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36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Quem Deve Valorizar a Engenharia de Segurança:</a:t>
            </a:r>
            <a:endParaRPr lang="pt-BR" sz="3600" kern="100" dirty="0">
              <a:effectLst/>
              <a:latin typeface="Open Sauce" panose="020B060402020202020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BDC81D-CCA7-33C9-0672-E4481AAB0D2A}"/>
              </a:ext>
            </a:extLst>
          </p:cNvPr>
          <p:cNvSpPr txBox="1"/>
          <p:nvPr/>
        </p:nvSpPr>
        <p:spPr>
          <a:xfrm>
            <a:off x="2405743" y="3792915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 Empresa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915FCC3-A740-2B25-8CC0-F10C66DE0D86}"/>
              </a:ext>
            </a:extLst>
          </p:cNvPr>
          <p:cNvSpPr txBox="1"/>
          <p:nvPr/>
        </p:nvSpPr>
        <p:spPr>
          <a:xfrm>
            <a:off x="2405743" y="5072063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 Alta Administração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1D0F942-60AE-287A-0660-4E4129DB8270}"/>
              </a:ext>
            </a:extLst>
          </p:cNvPr>
          <p:cNvSpPr txBox="1"/>
          <p:nvPr/>
        </p:nvSpPr>
        <p:spPr>
          <a:xfrm>
            <a:off x="2427514" y="6351211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As Entidades</a:t>
            </a:r>
            <a:r>
              <a:rPr lang="pt-B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7B54392-912B-6468-90BB-13CE3969300F}"/>
              </a:ext>
            </a:extLst>
          </p:cNvPr>
          <p:cNvSpPr txBox="1"/>
          <p:nvPr/>
        </p:nvSpPr>
        <p:spPr>
          <a:xfrm>
            <a:off x="2427514" y="7624911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pt-BR" sz="4800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pt-BR" sz="4800" b="1" kern="100" dirty="0">
                <a:effectLst/>
                <a:latin typeface="Open Sauce" panose="020B0604020202020204" charset="0"/>
                <a:ea typeface="Aptos" panose="020B0004020202020204" pitchFamily="34" charset="0"/>
                <a:cs typeface="Times New Roman" panose="02020603050405020304" pitchFamily="18" charset="0"/>
              </a:rPr>
              <a:t>Nós</a:t>
            </a:r>
            <a:r>
              <a:rPr lang="pt-BR" sz="18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79AE35A-2D4A-1486-0307-99BE8B78B774}"/>
              </a:ext>
            </a:extLst>
          </p:cNvPr>
          <p:cNvGrpSpPr/>
          <p:nvPr/>
        </p:nvGrpSpPr>
        <p:grpSpPr>
          <a:xfrm>
            <a:off x="559752" y="9092313"/>
            <a:ext cx="8164321" cy="915595"/>
            <a:chOff x="3639515" y="8264261"/>
            <a:chExt cx="11846506" cy="13285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5023B5F-B7E7-C833-10C4-8299D554DCBF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A48FAFA2-E4A5-983E-7B4B-356749D9C947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09C93303-0CFE-6D26-6088-CA3290F05AE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EDEA9FD6-915C-AF13-90CB-CAA41B56896E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22" name="Freeform 9">
                <a:extLst>
                  <a:ext uri="{FF2B5EF4-FFF2-40B4-BE49-F238E27FC236}">
                    <a16:creationId xmlns:a16="http://schemas.microsoft.com/office/drawing/2014/main" id="{04FFE451-DF74-0BC1-56A3-01EA50267D1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6" name="Group 10">
              <a:extLst>
                <a:ext uri="{FF2B5EF4-FFF2-40B4-BE49-F238E27FC236}">
                  <a16:creationId xmlns:a16="http://schemas.microsoft.com/office/drawing/2014/main" id="{6A58E861-FDA0-8F92-788C-25E4D5725C99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8A055D44-723A-D741-6EAA-13894BB6ED01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D91FCB3D-4B7E-F454-609A-1A6A70AC8214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17E701F4-825D-CE5B-29BC-AA39DCDA1364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8B95B3A3-D06C-575C-D8BB-4C1DDE12A0B4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8084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-46339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20231"/>
            <a:ext cx="4641961" cy="5038763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6" y="6097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46109" y="4459337"/>
            <a:ext cx="7041291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latin typeface="Open Sauce Bold"/>
                <a:ea typeface="Open Sauce Bold"/>
                <a:cs typeface="Open Sauce Bold"/>
                <a:sym typeface="Open Sauce Bold"/>
              </a:rPr>
              <a:t>*Seja Associado da APAEST*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43075" y="5973794"/>
            <a:ext cx="852028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pt-BR" sz="3600" b="1" dirty="0">
                <a:latin typeface="Open Sauce" panose="020B0604020202020204" charset="0"/>
              </a:rPr>
              <a:t>MSc. Prof. Eng.° CELSO ATIENZA</a:t>
            </a:r>
          </a:p>
          <a:p>
            <a:pPr algn="r">
              <a:lnSpc>
                <a:spcPct val="100000"/>
              </a:lnSpc>
            </a:pPr>
            <a:r>
              <a:rPr lang="en-US" sz="3600" dirty="0">
                <a:latin typeface="Open Sauce" panose="020B0604020202020204" charset="0"/>
                <a:ea typeface="Open Sauce"/>
                <a:cs typeface="Open Sauce"/>
                <a:sym typeface="Open Sauce"/>
                <a:hlinkClick r:id="rId6"/>
              </a:rPr>
              <a:t>atienzacelso@gmail.com</a:t>
            </a:r>
            <a:endParaRPr lang="en-US" sz="3600" dirty="0">
              <a:latin typeface="Open Sauce" panose="020B0604020202020204" charset="0"/>
              <a:ea typeface="Open Sauce"/>
              <a:cs typeface="Open Sauce"/>
              <a:sym typeface="Open Sauce"/>
            </a:endParaRPr>
          </a:p>
          <a:p>
            <a:pPr algn="r">
              <a:lnSpc>
                <a:spcPct val="100000"/>
              </a:lnSpc>
            </a:pPr>
            <a:r>
              <a:rPr lang="en-US" sz="3600" dirty="0">
                <a:latin typeface="Open Sauce" panose="020B0604020202020204" charset="0"/>
                <a:ea typeface="Open Sauce"/>
                <a:cs typeface="Open Sauce"/>
                <a:sym typeface="Open Sauce"/>
              </a:rPr>
              <a:t>Cel.: 11-9.9186-5100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3962400" y="8359453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2B601B7-E455-6595-C64A-68C0F4C482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8800" y="3729262"/>
            <a:ext cx="3257638" cy="4159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701</Words>
  <Application>Microsoft Office PowerPoint</Application>
  <PresentationFormat>Personalizar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Open Sauce</vt:lpstr>
      <vt:lpstr>Aptos</vt:lpstr>
      <vt:lpstr>Open Sauce Bold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Antonio Carlos</cp:lastModifiedBy>
  <cp:revision>8</cp:revision>
  <dcterms:created xsi:type="dcterms:W3CDTF">2006-08-16T00:00:00Z</dcterms:created>
  <dcterms:modified xsi:type="dcterms:W3CDTF">2026-09-22T23:05:27Z</dcterms:modified>
  <dc:identifier>DAHMgNJc25E</dc:identifier>
</cp:coreProperties>
</file>